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301" r:id="rId3"/>
    <p:sldId id="297" r:id="rId4"/>
    <p:sldId id="257" r:id="rId5"/>
    <p:sldId id="277" r:id="rId6"/>
    <p:sldId id="258" r:id="rId7"/>
    <p:sldId id="260" r:id="rId8"/>
    <p:sldId id="293" r:id="rId9"/>
    <p:sldId id="266" r:id="rId10"/>
    <p:sldId id="303" r:id="rId11"/>
    <p:sldId id="276" r:id="rId12"/>
    <p:sldId id="299" r:id="rId13"/>
    <p:sldId id="294" r:id="rId14"/>
    <p:sldId id="280" r:id="rId15"/>
    <p:sldId id="283" r:id="rId16"/>
    <p:sldId id="304" r:id="rId17"/>
    <p:sldId id="284" r:id="rId18"/>
    <p:sldId id="29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FF99FF"/>
    <a:srgbClr val="FFCCFF"/>
    <a:srgbClr val="33CC33"/>
    <a:srgbClr val="FFFF00"/>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66447" autoAdjust="0"/>
  </p:normalViewPr>
  <p:slideViewPr>
    <p:cSldViewPr>
      <p:cViewPr varScale="1">
        <p:scale>
          <a:sx n="54" d="100"/>
          <a:sy n="54" d="100"/>
        </p:scale>
        <p:origin x="2290" y="58"/>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Maleta\UMich\Outgoing\OntoSoarAAAI\Presentation\Chart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aseline="0"/>
              <a:t>Data Accuracy for Test Data</a:t>
            </a:r>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Persons</c:v>
          </c:tx>
          <c:spPr>
            <a:solidFill>
              <a:schemeClr val="accent1"/>
            </a:solidFill>
            <a:ln>
              <a:noFill/>
            </a:ln>
            <a:effectLst/>
          </c:spPr>
          <c:invertIfNegative val="0"/>
          <c:cat>
            <c:strRef>
              <c:f>Sheet1!$A$1:$A$14</c:f>
              <c:strCache>
                <c:ptCount val="14"/>
                <c:pt idx="0">
                  <c:v>CCL</c:v>
                </c:pt>
                <c:pt idx="1">
                  <c:v>Myra</c:v>
                </c:pt>
                <c:pt idx="2">
                  <c:v>OD1</c:v>
                </c:pt>
                <c:pt idx="3">
                  <c:v>OD2</c:v>
                </c:pt>
                <c:pt idx="4">
                  <c:v>OD3</c:v>
                </c:pt>
                <c:pt idx="5">
                  <c:v>OD4</c:v>
                </c:pt>
                <c:pt idx="6">
                  <c:v>OD5</c:v>
                </c:pt>
                <c:pt idx="7">
                  <c:v>OD6</c:v>
                </c:pt>
                <c:pt idx="8">
                  <c:v>OD7</c:v>
                </c:pt>
                <c:pt idx="9">
                  <c:v>OD8</c:v>
                </c:pt>
                <c:pt idx="10">
                  <c:v>OD9</c:v>
                </c:pt>
                <c:pt idx="11">
                  <c:v>OD10</c:v>
                </c:pt>
                <c:pt idx="12">
                  <c:v>OD11</c:v>
                </c:pt>
                <c:pt idx="13">
                  <c:v>OD12</c:v>
                </c:pt>
              </c:strCache>
            </c:strRef>
          </c:cat>
          <c:val>
            <c:numRef>
              <c:f>Sheet1!$B$1:$B$14</c:f>
              <c:numCache>
                <c:formatCode>General</c:formatCode>
                <c:ptCount val="14"/>
                <c:pt idx="0">
                  <c:v>100</c:v>
                </c:pt>
                <c:pt idx="1">
                  <c:v>93.33</c:v>
                </c:pt>
                <c:pt idx="2">
                  <c:v>76.83</c:v>
                </c:pt>
                <c:pt idx="3">
                  <c:v>42.11</c:v>
                </c:pt>
                <c:pt idx="4">
                  <c:v>100</c:v>
                </c:pt>
                <c:pt idx="5">
                  <c:v>100</c:v>
                </c:pt>
                <c:pt idx="6">
                  <c:v>40</c:v>
                </c:pt>
                <c:pt idx="7">
                  <c:v>40</c:v>
                </c:pt>
                <c:pt idx="8">
                  <c:v>80</c:v>
                </c:pt>
                <c:pt idx="9">
                  <c:v>55.88</c:v>
                </c:pt>
                <c:pt idx="10">
                  <c:v>90.91</c:v>
                </c:pt>
                <c:pt idx="11">
                  <c:v>78.13</c:v>
                </c:pt>
                <c:pt idx="12">
                  <c:v>65.849999999999994</c:v>
                </c:pt>
                <c:pt idx="13">
                  <c:v>0</c:v>
                </c:pt>
              </c:numCache>
            </c:numRef>
          </c:val>
        </c:ser>
        <c:ser>
          <c:idx val="1"/>
          <c:order val="1"/>
          <c:tx>
            <c:v>Births and Deaths</c:v>
          </c:tx>
          <c:spPr>
            <a:solidFill>
              <a:schemeClr val="accent2"/>
            </a:solidFill>
            <a:ln>
              <a:noFill/>
            </a:ln>
            <a:effectLst/>
          </c:spPr>
          <c:invertIfNegative val="0"/>
          <c:cat>
            <c:strRef>
              <c:f>Sheet1!$A$1:$A$14</c:f>
              <c:strCache>
                <c:ptCount val="14"/>
                <c:pt idx="0">
                  <c:v>CCL</c:v>
                </c:pt>
                <c:pt idx="1">
                  <c:v>Myra</c:v>
                </c:pt>
                <c:pt idx="2">
                  <c:v>OD1</c:v>
                </c:pt>
                <c:pt idx="3">
                  <c:v>OD2</c:v>
                </c:pt>
                <c:pt idx="4">
                  <c:v>OD3</c:v>
                </c:pt>
                <c:pt idx="5">
                  <c:v>OD4</c:v>
                </c:pt>
                <c:pt idx="6">
                  <c:v>OD5</c:v>
                </c:pt>
                <c:pt idx="7">
                  <c:v>OD6</c:v>
                </c:pt>
                <c:pt idx="8">
                  <c:v>OD7</c:v>
                </c:pt>
                <c:pt idx="9">
                  <c:v>OD8</c:v>
                </c:pt>
                <c:pt idx="10">
                  <c:v>OD9</c:v>
                </c:pt>
                <c:pt idx="11">
                  <c:v>OD10</c:v>
                </c:pt>
                <c:pt idx="12">
                  <c:v>OD11</c:v>
                </c:pt>
                <c:pt idx="13">
                  <c:v>OD12</c:v>
                </c:pt>
              </c:strCache>
            </c:strRef>
          </c:cat>
          <c:val>
            <c:numRef>
              <c:f>Sheet1!$C$1:$C$14</c:f>
              <c:numCache>
                <c:formatCode>General</c:formatCode>
                <c:ptCount val="14"/>
                <c:pt idx="0">
                  <c:v>100</c:v>
                </c:pt>
                <c:pt idx="1">
                  <c:v>100</c:v>
                </c:pt>
                <c:pt idx="2">
                  <c:v>14.29</c:v>
                </c:pt>
                <c:pt idx="3">
                  <c:v>61.54</c:v>
                </c:pt>
                <c:pt idx="4">
                  <c:v>0</c:v>
                </c:pt>
                <c:pt idx="5">
                  <c:v>0</c:v>
                </c:pt>
                <c:pt idx="6">
                  <c:v>50</c:v>
                </c:pt>
                <c:pt idx="7">
                  <c:v>0</c:v>
                </c:pt>
                <c:pt idx="8">
                  <c:v>6.67</c:v>
                </c:pt>
                <c:pt idx="9">
                  <c:v>50</c:v>
                </c:pt>
                <c:pt idx="10">
                  <c:v>82.86</c:v>
                </c:pt>
                <c:pt idx="11">
                  <c:v>73.91</c:v>
                </c:pt>
                <c:pt idx="12">
                  <c:v>12.5</c:v>
                </c:pt>
                <c:pt idx="13">
                  <c:v>0</c:v>
                </c:pt>
              </c:numCache>
            </c:numRef>
          </c:val>
        </c:ser>
        <c:ser>
          <c:idx val="2"/>
          <c:order val="2"/>
          <c:tx>
            <c:v>Marriages</c:v>
          </c:tx>
          <c:spPr>
            <a:solidFill>
              <a:schemeClr val="accent3"/>
            </a:solidFill>
            <a:ln>
              <a:noFill/>
            </a:ln>
            <a:effectLst/>
          </c:spPr>
          <c:invertIfNegative val="0"/>
          <c:cat>
            <c:strRef>
              <c:f>Sheet1!$A$1:$A$14</c:f>
              <c:strCache>
                <c:ptCount val="14"/>
                <c:pt idx="0">
                  <c:v>CCL</c:v>
                </c:pt>
                <c:pt idx="1">
                  <c:v>Myra</c:v>
                </c:pt>
                <c:pt idx="2">
                  <c:v>OD1</c:v>
                </c:pt>
                <c:pt idx="3">
                  <c:v>OD2</c:v>
                </c:pt>
                <c:pt idx="4">
                  <c:v>OD3</c:v>
                </c:pt>
                <c:pt idx="5">
                  <c:v>OD4</c:v>
                </c:pt>
                <c:pt idx="6">
                  <c:v>OD5</c:v>
                </c:pt>
                <c:pt idx="7">
                  <c:v>OD6</c:v>
                </c:pt>
                <c:pt idx="8">
                  <c:v>OD7</c:v>
                </c:pt>
                <c:pt idx="9">
                  <c:v>OD8</c:v>
                </c:pt>
                <c:pt idx="10">
                  <c:v>OD9</c:v>
                </c:pt>
                <c:pt idx="11">
                  <c:v>OD10</c:v>
                </c:pt>
                <c:pt idx="12">
                  <c:v>OD11</c:v>
                </c:pt>
                <c:pt idx="13">
                  <c:v>OD12</c:v>
                </c:pt>
              </c:strCache>
            </c:strRef>
          </c:cat>
          <c:val>
            <c:numRef>
              <c:f>Sheet1!$D$1:$D$14</c:f>
              <c:numCache>
                <c:formatCode>General</c:formatCode>
                <c:ptCount val="14"/>
                <c:pt idx="0">
                  <c:v>100</c:v>
                </c:pt>
                <c:pt idx="1">
                  <c:v>66.67</c:v>
                </c:pt>
                <c:pt idx="2">
                  <c:v>70</c:v>
                </c:pt>
                <c:pt idx="3">
                  <c:v>40</c:v>
                </c:pt>
                <c:pt idx="4">
                  <c:v>0</c:v>
                </c:pt>
                <c:pt idx="5">
                  <c:v>0</c:v>
                </c:pt>
                <c:pt idx="6">
                  <c:v>0</c:v>
                </c:pt>
                <c:pt idx="7">
                  <c:v>0</c:v>
                </c:pt>
                <c:pt idx="8">
                  <c:v>50</c:v>
                </c:pt>
                <c:pt idx="9">
                  <c:v>30.77</c:v>
                </c:pt>
                <c:pt idx="10">
                  <c:v>45.45</c:v>
                </c:pt>
                <c:pt idx="11">
                  <c:v>46.15</c:v>
                </c:pt>
                <c:pt idx="12">
                  <c:v>61.54</c:v>
                </c:pt>
                <c:pt idx="13">
                  <c:v>0</c:v>
                </c:pt>
              </c:numCache>
            </c:numRef>
          </c:val>
        </c:ser>
        <c:ser>
          <c:idx val="3"/>
          <c:order val="3"/>
          <c:tx>
            <c:v>Children</c:v>
          </c:tx>
          <c:spPr>
            <a:solidFill>
              <a:schemeClr val="accent4"/>
            </a:solidFill>
            <a:ln>
              <a:noFill/>
            </a:ln>
            <a:effectLst/>
          </c:spPr>
          <c:invertIfNegative val="0"/>
          <c:cat>
            <c:strRef>
              <c:f>Sheet1!$A$1:$A$14</c:f>
              <c:strCache>
                <c:ptCount val="14"/>
                <c:pt idx="0">
                  <c:v>CCL</c:v>
                </c:pt>
                <c:pt idx="1">
                  <c:v>Myra</c:v>
                </c:pt>
                <c:pt idx="2">
                  <c:v>OD1</c:v>
                </c:pt>
                <c:pt idx="3">
                  <c:v>OD2</c:v>
                </c:pt>
                <c:pt idx="4">
                  <c:v>OD3</c:v>
                </c:pt>
                <c:pt idx="5">
                  <c:v>OD4</c:v>
                </c:pt>
                <c:pt idx="6">
                  <c:v>OD5</c:v>
                </c:pt>
                <c:pt idx="7">
                  <c:v>OD6</c:v>
                </c:pt>
                <c:pt idx="8">
                  <c:v>OD7</c:v>
                </c:pt>
                <c:pt idx="9">
                  <c:v>OD8</c:v>
                </c:pt>
                <c:pt idx="10">
                  <c:v>OD9</c:v>
                </c:pt>
                <c:pt idx="11">
                  <c:v>OD10</c:v>
                </c:pt>
                <c:pt idx="12">
                  <c:v>OD11</c:v>
                </c:pt>
                <c:pt idx="13">
                  <c:v>OD12</c:v>
                </c:pt>
              </c:strCache>
            </c:strRef>
          </c:cat>
          <c:val>
            <c:numRef>
              <c:f>Sheet1!$E$1:$E$14</c:f>
              <c:numCache>
                <c:formatCode>General</c:formatCode>
                <c:ptCount val="14"/>
                <c:pt idx="0">
                  <c:v>100</c:v>
                </c:pt>
                <c:pt idx="1">
                  <c:v>0</c:v>
                </c:pt>
                <c:pt idx="2">
                  <c:v>70</c:v>
                </c:pt>
                <c:pt idx="3">
                  <c:v>0</c:v>
                </c:pt>
                <c:pt idx="4">
                  <c:v>0</c:v>
                </c:pt>
                <c:pt idx="5">
                  <c:v>0</c:v>
                </c:pt>
                <c:pt idx="6">
                  <c:v>0</c:v>
                </c:pt>
                <c:pt idx="7">
                  <c:v>50</c:v>
                </c:pt>
                <c:pt idx="8">
                  <c:v>81.25</c:v>
                </c:pt>
                <c:pt idx="9">
                  <c:v>100</c:v>
                </c:pt>
                <c:pt idx="10">
                  <c:v>0</c:v>
                </c:pt>
                <c:pt idx="11">
                  <c:v>100</c:v>
                </c:pt>
                <c:pt idx="12">
                  <c:v>0</c:v>
                </c:pt>
                <c:pt idx="13">
                  <c:v>0</c:v>
                </c:pt>
              </c:numCache>
            </c:numRef>
          </c:val>
        </c:ser>
        <c:dLbls>
          <c:showLegendKey val="0"/>
          <c:showVal val="0"/>
          <c:showCatName val="0"/>
          <c:showSerName val="0"/>
          <c:showPercent val="0"/>
          <c:showBubbleSize val="0"/>
        </c:dLbls>
        <c:gapWidth val="219"/>
        <c:overlap val="-27"/>
        <c:axId val="236032624"/>
        <c:axId val="236029096"/>
      </c:barChart>
      <c:catAx>
        <c:axId val="236032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6029096"/>
        <c:crosses val="autoZero"/>
        <c:auto val="1"/>
        <c:lblAlgn val="ctr"/>
        <c:lblOffset val="100"/>
        <c:noMultiLvlLbl val="0"/>
      </c:catAx>
      <c:valAx>
        <c:axId val="2360290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60326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6AEB00-B342-4BA6-B332-6966274D06CA}" type="datetimeFigureOut">
              <a:rPr lang="en-US" smtClean="0"/>
              <a:t>1/28/2015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D60005-0BF4-405F-9FCC-76346B78751E}" type="slidenum">
              <a:rPr lang="en-US" smtClean="0"/>
              <a:t>‹#›</a:t>
            </a:fld>
            <a:endParaRPr lang="en-US"/>
          </a:p>
        </p:txBody>
      </p:sp>
    </p:spTree>
    <p:extLst>
      <p:ext uri="{BB962C8B-B14F-4D97-AF65-F5344CB8AC3E}">
        <p14:creationId xmlns:p14="http://schemas.microsoft.com/office/powerpoint/2010/main" val="1271002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I am Peter Lindes.  I am presenting work I did last</a:t>
            </a:r>
            <a:r>
              <a:rPr lang="en-US" baseline="0" dirty="0" smtClean="0"/>
              <a:t> year as my master’s thesis in Linguistics at Brigham Young University using the Soar cognitive architecture to do information extraction.</a:t>
            </a:r>
          </a:p>
          <a:p>
            <a:endParaRPr lang="en-US" baseline="0" dirty="0" smtClean="0"/>
          </a:p>
          <a:p>
            <a:r>
              <a:rPr lang="en-US" baseline="0" dirty="0" smtClean="0"/>
              <a:t>I’d like to thank Deryle Lonsdale and David Embley, my two professors there who helped a great deal on this project.</a:t>
            </a:r>
          </a:p>
          <a:p>
            <a:endParaRPr lang="en-US" baseline="0" dirty="0" smtClean="0"/>
          </a:p>
          <a:p>
            <a:r>
              <a:rPr lang="en-US" baseline="0" dirty="0" smtClean="0"/>
              <a:t>Now I am a PhD student with John Laird at the University of Michigan, to whom I am grateful for being able to come to this conference.</a:t>
            </a:r>
            <a:endParaRPr lang="en-US" dirty="0"/>
          </a:p>
        </p:txBody>
      </p:sp>
      <p:sp>
        <p:nvSpPr>
          <p:cNvPr id="4" name="Slide Number Placeholder 3"/>
          <p:cNvSpPr>
            <a:spLocks noGrp="1"/>
          </p:cNvSpPr>
          <p:nvPr>
            <p:ph type="sldNum" sz="quarter" idx="10"/>
          </p:nvPr>
        </p:nvSpPr>
        <p:spPr/>
        <p:txBody>
          <a:bodyPr/>
          <a:lstStyle/>
          <a:p>
            <a:fld id="{D8D60005-0BF4-405F-9FCC-76346B78751E}" type="slidenum">
              <a:rPr lang="en-US" smtClean="0"/>
              <a:t>1</a:t>
            </a:fld>
            <a:endParaRPr lang="en-US"/>
          </a:p>
        </p:txBody>
      </p:sp>
    </p:spTree>
    <p:extLst>
      <p:ext uri="{BB962C8B-B14F-4D97-AF65-F5344CB8AC3E}">
        <p14:creationId xmlns:p14="http://schemas.microsoft.com/office/powerpoint/2010/main" val="3808442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Briefly, Construction Grammar is based on the idea of “constructions,” which are pairings of form</a:t>
            </a:r>
            <a:r>
              <a:rPr lang="en-US" baseline="0" dirty="0" smtClean="0"/>
              <a:t> with </a:t>
            </a:r>
            <a:r>
              <a:rPr lang="en-US" dirty="0" smtClean="0"/>
              <a:t>meaning.</a:t>
            </a:r>
          </a:p>
          <a:p>
            <a:endParaRPr lang="en-US" dirty="0" smtClean="0"/>
          </a:p>
          <a:p>
            <a:r>
              <a:rPr lang="en-US" dirty="0" smtClean="0"/>
              <a:t>Here are two examples where the form pole is represented by blue rectangles and the meaning pole by green ovals.  When the system finds a match between its input and th</a:t>
            </a:r>
            <a:r>
              <a:rPr lang="en-US" baseline="0" dirty="0" smtClean="0"/>
              <a:t>e form pole of a construction, it then constructs the corresponding meaning elements.</a:t>
            </a:r>
          </a:p>
          <a:p>
            <a:endParaRPr lang="en-US" baseline="0" dirty="0" smtClean="0"/>
          </a:p>
          <a:p>
            <a:r>
              <a:rPr lang="en-US" baseline="0" dirty="0" smtClean="0"/>
              <a:t>For example, …</a:t>
            </a:r>
            <a:endParaRPr lang="en-US" dirty="0"/>
          </a:p>
        </p:txBody>
      </p:sp>
      <p:sp>
        <p:nvSpPr>
          <p:cNvPr id="4" name="Slide Number Placeholder 3"/>
          <p:cNvSpPr>
            <a:spLocks noGrp="1"/>
          </p:cNvSpPr>
          <p:nvPr>
            <p:ph type="sldNum" sz="quarter" idx="10"/>
          </p:nvPr>
        </p:nvSpPr>
        <p:spPr/>
        <p:txBody>
          <a:bodyPr/>
          <a:lstStyle/>
          <a:p>
            <a:fld id="{D8D60005-0BF4-405F-9FCC-76346B78751E}" type="slidenum">
              <a:rPr lang="en-US" smtClean="0"/>
              <a:t>10</a:t>
            </a:fld>
            <a:endParaRPr lang="en-US"/>
          </a:p>
        </p:txBody>
      </p:sp>
    </p:spTree>
    <p:extLst>
      <p:ext uri="{BB962C8B-B14F-4D97-AF65-F5344CB8AC3E}">
        <p14:creationId xmlns:p14="http://schemas.microsoft.com/office/powerpoint/2010/main" val="112565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consider the first clause in our first example text.  The input text at the top is</a:t>
            </a:r>
            <a:r>
              <a:rPr lang="en-US" baseline="0" dirty="0" smtClean="0"/>
              <a:t> parsed by the Link Grammar parser, to produce a syntactic structure called a linkage.  Here we see just the first half.  The form patterns of several constructions match the input, and then the meaning elements are constructed.  Once there, the syntactic elements can be dropped.</a:t>
            </a:r>
            <a:endParaRPr lang="en-US" dirty="0"/>
          </a:p>
        </p:txBody>
      </p:sp>
      <p:sp>
        <p:nvSpPr>
          <p:cNvPr id="4" name="Slide Number Placeholder 3"/>
          <p:cNvSpPr>
            <a:spLocks noGrp="1"/>
          </p:cNvSpPr>
          <p:nvPr>
            <p:ph type="sldNum" sz="quarter" idx="10"/>
          </p:nvPr>
        </p:nvSpPr>
        <p:spPr/>
        <p:txBody>
          <a:bodyPr/>
          <a:lstStyle/>
          <a:p>
            <a:fld id="{D8D60005-0BF4-405F-9FCC-76346B78751E}" type="slidenum">
              <a:rPr lang="en-US" smtClean="0"/>
              <a:t>11</a:t>
            </a:fld>
            <a:endParaRPr lang="en-US"/>
          </a:p>
        </p:txBody>
      </p:sp>
    </p:spTree>
    <p:extLst>
      <p:ext uri="{BB962C8B-B14F-4D97-AF65-F5344CB8AC3E}">
        <p14:creationId xmlns:p14="http://schemas.microsoft.com/office/powerpoint/2010/main" val="1366754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similar</a:t>
            </a:r>
            <a:r>
              <a:rPr lang="en-US" baseline="0" dirty="0" smtClean="0"/>
              <a:t> process proceeds for the second part of the clause.</a:t>
            </a:r>
          </a:p>
          <a:p>
            <a:endParaRPr lang="en-US" baseline="0" dirty="0" smtClean="0"/>
          </a:p>
          <a:p>
            <a:r>
              <a:rPr lang="en-US" baseline="0" dirty="0" smtClean="0"/>
              <a:t>Now we can use these meaning elements …</a:t>
            </a:r>
            <a:endParaRPr lang="en-US" dirty="0"/>
          </a:p>
        </p:txBody>
      </p:sp>
      <p:sp>
        <p:nvSpPr>
          <p:cNvPr id="4" name="Slide Number Placeholder 3"/>
          <p:cNvSpPr>
            <a:spLocks noGrp="1"/>
          </p:cNvSpPr>
          <p:nvPr>
            <p:ph type="sldNum" sz="quarter" idx="10"/>
          </p:nvPr>
        </p:nvSpPr>
        <p:spPr/>
        <p:txBody>
          <a:bodyPr/>
          <a:lstStyle/>
          <a:p>
            <a:fld id="{D8D60005-0BF4-405F-9FCC-76346B78751E}" type="slidenum">
              <a:rPr lang="en-US" smtClean="0"/>
              <a:t>12</a:t>
            </a:fld>
            <a:endParaRPr lang="en-US"/>
          </a:p>
        </p:txBody>
      </p:sp>
    </p:spTree>
    <p:extLst>
      <p:ext uri="{BB962C8B-B14F-4D97-AF65-F5344CB8AC3E}">
        <p14:creationId xmlns:p14="http://schemas.microsoft.com/office/powerpoint/2010/main" val="1228389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to build</a:t>
            </a:r>
            <a:r>
              <a:rPr lang="en-US" baseline="0" dirty="0" smtClean="0"/>
              <a:t> a knowledge structure using inference rules.</a:t>
            </a:r>
          </a:p>
          <a:p>
            <a:endParaRPr lang="en-US" baseline="0" dirty="0" smtClean="0"/>
          </a:p>
          <a:p>
            <a:r>
              <a:rPr lang="en-US" baseline="0" dirty="0" smtClean="0"/>
              <a:t>Once this is built, it stands alone.</a:t>
            </a:r>
            <a:endParaRPr lang="en-US" dirty="0"/>
          </a:p>
        </p:txBody>
      </p:sp>
      <p:sp>
        <p:nvSpPr>
          <p:cNvPr id="4" name="Slide Number Placeholder 3"/>
          <p:cNvSpPr>
            <a:spLocks noGrp="1"/>
          </p:cNvSpPr>
          <p:nvPr>
            <p:ph type="sldNum" sz="quarter" idx="10"/>
          </p:nvPr>
        </p:nvSpPr>
        <p:spPr/>
        <p:txBody>
          <a:bodyPr/>
          <a:lstStyle/>
          <a:p>
            <a:fld id="{D8D60005-0BF4-405F-9FCC-76346B78751E}" type="slidenum">
              <a:rPr lang="en-US" smtClean="0"/>
              <a:t>13</a:t>
            </a:fld>
            <a:endParaRPr lang="en-US"/>
          </a:p>
        </p:txBody>
      </p:sp>
    </p:spTree>
    <p:extLst>
      <p:ext uri="{BB962C8B-B14F-4D97-AF65-F5344CB8AC3E}">
        <p14:creationId xmlns:p14="http://schemas.microsoft.com/office/powerpoint/2010/main" val="2004703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compare</a:t>
            </a:r>
            <a:r>
              <a:rPr lang="en-US" baseline="0" dirty="0" smtClean="0"/>
              <a:t> this result with the structure derived from our other example about Myra and Jon and their one son.</a:t>
            </a:r>
          </a:p>
          <a:p>
            <a:endParaRPr lang="en-US" baseline="0" dirty="0" smtClean="0"/>
          </a:p>
          <a:p>
            <a:r>
              <a:rPr lang="en-US" baseline="0" dirty="0" smtClean="0"/>
              <a:t>Here we see that the knowledge structures are exactly the same, while the linguistic forms the came from are very different.  This shows the power of the current approach.</a:t>
            </a:r>
          </a:p>
          <a:p>
            <a:endParaRPr lang="en-US" baseline="0" dirty="0" smtClean="0"/>
          </a:p>
          <a:p>
            <a:r>
              <a:rPr lang="en-US" dirty="0" smtClean="0"/>
              <a:t>Within</a:t>
            </a:r>
            <a:r>
              <a:rPr lang="en-US" baseline="0" dirty="0" smtClean="0"/>
              <a:t> the scope of a master’s thesis, it was not possible to finish implementing all these ideas.  Nevertheless, we can show some significant results …</a:t>
            </a:r>
            <a:endParaRPr lang="en-US" dirty="0"/>
          </a:p>
        </p:txBody>
      </p:sp>
      <p:sp>
        <p:nvSpPr>
          <p:cNvPr id="4" name="Slide Number Placeholder 3"/>
          <p:cNvSpPr>
            <a:spLocks noGrp="1"/>
          </p:cNvSpPr>
          <p:nvPr>
            <p:ph type="sldNum" sz="quarter" idx="10"/>
          </p:nvPr>
        </p:nvSpPr>
        <p:spPr/>
        <p:txBody>
          <a:bodyPr/>
          <a:lstStyle/>
          <a:p>
            <a:fld id="{D8D60005-0BF4-405F-9FCC-76346B78751E}" type="slidenum">
              <a:rPr lang="en-US" smtClean="0"/>
              <a:t>14</a:t>
            </a:fld>
            <a:endParaRPr lang="en-US"/>
          </a:p>
        </p:txBody>
      </p:sp>
    </p:spTree>
    <p:extLst>
      <p:ext uri="{BB962C8B-B14F-4D97-AF65-F5344CB8AC3E}">
        <p14:creationId xmlns:p14="http://schemas.microsoft.com/office/powerpoint/2010/main" val="1982781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have data on the two text examples we looked at earlier.</a:t>
            </a:r>
            <a:r>
              <a:rPr lang="en-US" baseline="0" dirty="0" smtClean="0"/>
              <a:t>  We have measured both precision and recall for several different kinds of facts we were looking for.  For the first example the precision is 100%, with the recall lower for Persons.  Child relations had much lower recall because we had not yet implemented the construction for the phrase “Their children:” followed by a list of children.  The children were found as persons, but not connected to their parents.</a:t>
            </a:r>
          </a:p>
          <a:p>
            <a:endParaRPr lang="en-US" baseline="0" dirty="0" smtClean="0"/>
          </a:p>
          <a:p>
            <a:r>
              <a:rPr lang="en-US" baseline="0" dirty="0" smtClean="0"/>
              <a:t>The second example uses much more challenging language, including a number of constructions we had not yet implemented.  Thus both the precision and the recall are lower.  However, we believe that the same semantic analysis approach can be expanded to find almost all these facts correctly.</a:t>
            </a:r>
            <a:endParaRPr lang="en-US" dirty="0"/>
          </a:p>
        </p:txBody>
      </p:sp>
      <p:sp>
        <p:nvSpPr>
          <p:cNvPr id="4" name="Slide Number Placeholder 3"/>
          <p:cNvSpPr>
            <a:spLocks noGrp="1"/>
          </p:cNvSpPr>
          <p:nvPr>
            <p:ph type="sldNum" sz="quarter" idx="10"/>
          </p:nvPr>
        </p:nvSpPr>
        <p:spPr/>
        <p:txBody>
          <a:bodyPr/>
          <a:lstStyle/>
          <a:p>
            <a:fld id="{D8D60005-0BF4-405F-9FCC-76346B78751E}" type="slidenum">
              <a:rPr lang="en-US" smtClean="0"/>
              <a:t>15</a:t>
            </a:fld>
            <a:endParaRPr lang="en-US"/>
          </a:p>
        </p:txBody>
      </p:sp>
    </p:spTree>
    <p:extLst>
      <p:ext uri="{BB962C8B-B14F-4D97-AF65-F5344CB8AC3E}">
        <p14:creationId xmlns:p14="http://schemas.microsoft.com/office/powerpoint/2010/main" val="23944071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did a more extensive study to evaluate the system on sample pages</a:t>
            </a:r>
            <a:r>
              <a:rPr lang="en-US" baseline="0" dirty="0" smtClean="0"/>
              <a:t> from twelve other books that we had never seen before.  The first two sets of bars here are the same examples we have been talking about, and the rest are the other twelve samples.  We only measured precision since we didn’t have the resources to annotate all these samples completely by hand.</a:t>
            </a:r>
          </a:p>
          <a:p>
            <a:endParaRPr lang="en-US" baseline="0" dirty="0" smtClean="0"/>
          </a:p>
          <a:p>
            <a:r>
              <a:rPr lang="en-US" baseline="0" dirty="0" smtClean="0"/>
              <a:t>Mainly we see here that there is a wide variation in the performance.  When looking at the details, it becomes clear that the main thing the system lacks is a wide range of constructions to handle the variety of ways the same kinds of facts are expressed by different authors in English.</a:t>
            </a:r>
          </a:p>
        </p:txBody>
      </p:sp>
      <p:sp>
        <p:nvSpPr>
          <p:cNvPr id="4" name="Slide Number Placeholder 3"/>
          <p:cNvSpPr>
            <a:spLocks noGrp="1"/>
          </p:cNvSpPr>
          <p:nvPr>
            <p:ph type="sldNum" sz="quarter" idx="10"/>
          </p:nvPr>
        </p:nvSpPr>
        <p:spPr/>
        <p:txBody>
          <a:bodyPr/>
          <a:lstStyle/>
          <a:p>
            <a:fld id="{D8D60005-0BF4-405F-9FCC-76346B78751E}" type="slidenum">
              <a:rPr lang="en-US" smtClean="0"/>
              <a:t>16</a:t>
            </a:fld>
            <a:endParaRPr lang="en-US"/>
          </a:p>
        </p:txBody>
      </p:sp>
    </p:spTree>
    <p:extLst>
      <p:ext uri="{BB962C8B-B14F-4D97-AF65-F5344CB8AC3E}">
        <p14:creationId xmlns:p14="http://schemas.microsoft.com/office/powerpoint/2010/main" val="34412009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final evaluation was to run the entire</a:t>
            </a:r>
            <a:r>
              <a:rPr lang="en-US" baseline="0" dirty="0" smtClean="0"/>
              <a:t> 830 pages of the Ely Ancestry book, from which our first example came, through the system.  It took several hours overnight to run the whole book, but as you can see if found tens of thousands of facts.  Since we got high accuracy on selected samples from this book, we feel all these facts are at a pretty high accuracy rate, although we had no way to get a ground truth for the whole book.</a:t>
            </a:r>
            <a:endParaRPr lang="en-US" dirty="0"/>
          </a:p>
        </p:txBody>
      </p:sp>
      <p:sp>
        <p:nvSpPr>
          <p:cNvPr id="4" name="Slide Number Placeholder 3"/>
          <p:cNvSpPr>
            <a:spLocks noGrp="1"/>
          </p:cNvSpPr>
          <p:nvPr>
            <p:ph type="sldNum" sz="quarter" idx="10"/>
          </p:nvPr>
        </p:nvSpPr>
        <p:spPr/>
        <p:txBody>
          <a:bodyPr/>
          <a:lstStyle/>
          <a:p>
            <a:fld id="{D8D60005-0BF4-405F-9FCC-76346B78751E}" type="slidenum">
              <a:rPr lang="en-US" smtClean="0"/>
              <a:t>17</a:t>
            </a:fld>
            <a:endParaRPr lang="en-US"/>
          </a:p>
        </p:txBody>
      </p:sp>
    </p:spTree>
    <p:extLst>
      <p:ext uri="{BB962C8B-B14F-4D97-AF65-F5344CB8AC3E}">
        <p14:creationId xmlns:p14="http://schemas.microsoft.com/office/powerpoint/2010/main" val="1344758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most important</a:t>
            </a:r>
            <a:r>
              <a:rPr lang="en-US" baseline="0" dirty="0" smtClean="0"/>
              <a:t> conclusion is that this system, which should be thought of as an early prototype, can in fact extract useful genealogical information from books of this type by integrating several levels of linguistic knowledge, adapting Embodied Construction Grammar to this task, and building on the Soar cognitive architecture as a base.</a:t>
            </a:r>
          </a:p>
          <a:p>
            <a:endParaRPr lang="en-US" baseline="0" dirty="0" smtClean="0"/>
          </a:p>
          <a:p>
            <a:r>
              <a:rPr lang="en-US" baseline="0" dirty="0" smtClean="0"/>
              <a:t>Future work should include a new parser that is integrated with the semantic analyzer, and making a system that, with some human input, can learn all the constructions it needs to adapt to a wide variety of linguistic </a:t>
            </a:r>
            <a:r>
              <a:rPr lang="en-US" baseline="0" dirty="0" smtClean="0"/>
              <a:t>expressions </a:t>
            </a:r>
            <a:r>
              <a:rPr lang="en-US" baseline="0" dirty="0" smtClean="0"/>
              <a:t>and styles from a variety of </a:t>
            </a:r>
            <a:r>
              <a:rPr lang="en-US" baseline="0" dirty="0" smtClean="0"/>
              <a:t>authors, and thus scale up to perform well on hundreds of thousands of different books.</a:t>
            </a:r>
            <a:endParaRPr lang="en-US" baseline="0" dirty="0" smtClean="0"/>
          </a:p>
          <a:p>
            <a:endParaRPr lang="en-US" baseline="0" dirty="0" smtClean="0"/>
          </a:p>
          <a:p>
            <a:r>
              <a:rPr lang="en-US" baseline="0" dirty="0" smtClean="0"/>
              <a:t>Thank you!</a:t>
            </a:r>
          </a:p>
          <a:p>
            <a:endParaRPr lang="en-US" dirty="0"/>
          </a:p>
        </p:txBody>
      </p:sp>
      <p:sp>
        <p:nvSpPr>
          <p:cNvPr id="4" name="Slide Number Placeholder 3"/>
          <p:cNvSpPr>
            <a:spLocks noGrp="1"/>
          </p:cNvSpPr>
          <p:nvPr>
            <p:ph type="sldNum" sz="quarter" idx="10"/>
          </p:nvPr>
        </p:nvSpPr>
        <p:spPr/>
        <p:txBody>
          <a:bodyPr/>
          <a:lstStyle/>
          <a:p>
            <a:fld id="{D8D60005-0BF4-405F-9FCC-76346B78751E}" type="slidenum">
              <a:rPr lang="en-US" smtClean="0"/>
              <a:t>18</a:t>
            </a:fld>
            <a:endParaRPr lang="en-US"/>
          </a:p>
        </p:txBody>
      </p:sp>
    </p:spTree>
    <p:extLst>
      <p:ext uri="{BB962C8B-B14F-4D97-AF65-F5344CB8AC3E}">
        <p14:creationId xmlns:p14="http://schemas.microsoft.com/office/powerpoint/2010/main" val="2394248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particular</a:t>
            </a:r>
            <a:r>
              <a:rPr lang="en-US" baseline="0" dirty="0" smtClean="0"/>
              <a:t> information extraction problem we addressed was extracting genealogy information from family history books.</a:t>
            </a:r>
          </a:p>
          <a:p>
            <a:endParaRPr lang="en-US" baseline="0" dirty="0" smtClean="0"/>
          </a:p>
          <a:p>
            <a:r>
              <a:rPr lang="en-US" baseline="0" dirty="0" smtClean="0"/>
              <a:t>Here you see part of a page from a book called “The Ely Ancestry.”  We want to extract names, dates, and family relationships from this kind of text.</a:t>
            </a:r>
          </a:p>
          <a:p>
            <a:endParaRPr lang="en-US" baseline="0" dirty="0" smtClean="0"/>
          </a:p>
          <a:p>
            <a:r>
              <a:rPr lang="en-US" baseline="0" dirty="0" smtClean="0"/>
              <a:t>Genealogy research is a big industry and represents a large portion of Internet traffic.  I entered Charles Christopher Lathrop, the first name here, along with his dates and the name of his wife into the Family Search web site and pushed the search button.  Immediately I got a link to this: an image showing their marriage in an official records book.</a:t>
            </a:r>
          </a:p>
          <a:p>
            <a:endParaRPr lang="en-US" baseline="0" dirty="0" smtClean="0"/>
          </a:p>
          <a:p>
            <a:r>
              <a:rPr lang="en-US" baseline="0" dirty="0" smtClean="0"/>
              <a:t>We would like to have searches of this kind link directly to pages from the hundreds of thousands of scanned books on line.</a:t>
            </a:r>
          </a:p>
          <a:p>
            <a:endParaRPr lang="en-US" baseline="0" dirty="0" smtClean="0"/>
          </a:p>
          <a:p>
            <a:r>
              <a:rPr lang="en-US" baseline="0" dirty="0" smtClean="0"/>
              <a:t>From this information we can build family trees like this one for me.</a:t>
            </a:r>
            <a:endParaRPr lang="en-US" dirty="0"/>
          </a:p>
        </p:txBody>
      </p:sp>
      <p:sp>
        <p:nvSpPr>
          <p:cNvPr id="4" name="Slide Number Placeholder 3"/>
          <p:cNvSpPr>
            <a:spLocks noGrp="1"/>
          </p:cNvSpPr>
          <p:nvPr>
            <p:ph type="sldNum" sz="quarter" idx="10"/>
          </p:nvPr>
        </p:nvSpPr>
        <p:spPr/>
        <p:txBody>
          <a:bodyPr/>
          <a:lstStyle/>
          <a:p>
            <a:fld id="{D8D60005-0BF4-405F-9FCC-76346B78751E}" type="slidenum">
              <a:rPr lang="en-US" smtClean="0"/>
              <a:t>2</a:t>
            </a:fld>
            <a:endParaRPr lang="en-US"/>
          </a:p>
        </p:txBody>
      </p:sp>
    </p:spTree>
    <p:extLst>
      <p:ext uri="{BB962C8B-B14F-4D97-AF65-F5344CB8AC3E}">
        <p14:creationId xmlns:p14="http://schemas.microsoft.com/office/powerpoint/2010/main" val="2105714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project is called </a:t>
            </a:r>
            <a:r>
              <a:rPr lang="en-US" dirty="0" err="1" smtClean="0"/>
              <a:t>OntoSoar</a:t>
            </a:r>
            <a:r>
              <a:rPr lang="en-US" dirty="0" smtClean="0"/>
              <a:t>.  We’ll see where that name</a:t>
            </a:r>
            <a:r>
              <a:rPr lang="en-US" baseline="0" dirty="0" smtClean="0"/>
              <a:t> comes from a little later.  </a:t>
            </a:r>
            <a:r>
              <a:rPr lang="en-US" dirty="0" smtClean="0"/>
              <a:t>The</a:t>
            </a:r>
            <a:r>
              <a:rPr lang="en-US" baseline="0" dirty="0" smtClean="0"/>
              <a:t> goal was to extract this information and project it onto an ontology so as to populate a searchable database.</a:t>
            </a:r>
          </a:p>
          <a:p>
            <a:endParaRPr lang="en-US" baseline="0" dirty="0" smtClean="0"/>
          </a:p>
          <a:p>
            <a:r>
              <a:rPr lang="en-US" baseline="0" dirty="0" smtClean="0"/>
              <a:t>We have done this by using ideas from the Embodied Construction Grammar developed at UC Berkeley and the Soar cognitive architecture, and by integrating several levels of linguistic knowledge.</a:t>
            </a:r>
          </a:p>
          <a:p>
            <a:endParaRPr lang="en-US" baseline="0" dirty="0" smtClean="0"/>
          </a:p>
          <a:p>
            <a:r>
              <a:rPr lang="en-US" baseline="0" dirty="0" smtClean="0"/>
              <a:t>I hope to use this experience to lead into research on building useful computational models of human language understanding.</a:t>
            </a:r>
            <a:endParaRPr lang="en-US" dirty="0"/>
          </a:p>
        </p:txBody>
      </p:sp>
      <p:sp>
        <p:nvSpPr>
          <p:cNvPr id="4" name="Slide Number Placeholder 3"/>
          <p:cNvSpPr>
            <a:spLocks noGrp="1"/>
          </p:cNvSpPr>
          <p:nvPr>
            <p:ph type="sldNum" sz="quarter" idx="10"/>
          </p:nvPr>
        </p:nvSpPr>
        <p:spPr/>
        <p:txBody>
          <a:bodyPr/>
          <a:lstStyle/>
          <a:p>
            <a:fld id="{D8D60005-0BF4-405F-9FCC-76346B78751E}" type="slidenum">
              <a:rPr lang="en-US" smtClean="0"/>
              <a:t>3</a:t>
            </a:fld>
            <a:endParaRPr lang="en-US"/>
          </a:p>
        </p:txBody>
      </p:sp>
    </p:spTree>
    <p:extLst>
      <p:ext uri="{BB962C8B-B14F-4D97-AF65-F5344CB8AC3E}">
        <p14:creationId xmlns:p14="http://schemas.microsoft.com/office/powerpoint/2010/main" val="4117481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more detail, we want to analyze text like this to find names of people</a:t>
            </a:r>
            <a:r>
              <a:rPr lang="en-US" baseline="0" dirty="0" smtClean="0"/>
              <a:t> (shown in green), dates (in blue), relations between names and dates (in yellow), and relations between people ( in pink).  Finding these depends on understanding the linguistic structures in the text.</a:t>
            </a:r>
          </a:p>
          <a:p>
            <a:endParaRPr lang="en-US" baseline="0" dirty="0" smtClean="0"/>
          </a:p>
          <a:p>
            <a:r>
              <a:rPr lang="en-US" baseline="0" dirty="0" smtClean="0"/>
              <a:t>Once we have found this information, we want to use it to populate an ontology …</a:t>
            </a:r>
            <a:endParaRPr lang="en-US" dirty="0"/>
          </a:p>
        </p:txBody>
      </p:sp>
      <p:sp>
        <p:nvSpPr>
          <p:cNvPr id="4" name="Slide Number Placeholder 3"/>
          <p:cNvSpPr>
            <a:spLocks noGrp="1"/>
          </p:cNvSpPr>
          <p:nvPr>
            <p:ph type="sldNum" sz="quarter" idx="10"/>
          </p:nvPr>
        </p:nvSpPr>
        <p:spPr/>
        <p:txBody>
          <a:bodyPr/>
          <a:lstStyle/>
          <a:p>
            <a:fld id="{D8D60005-0BF4-405F-9FCC-76346B78751E}" type="slidenum">
              <a:rPr lang="en-US" smtClean="0"/>
              <a:t>4</a:t>
            </a:fld>
            <a:endParaRPr lang="en-US"/>
          </a:p>
        </p:txBody>
      </p:sp>
    </p:spTree>
    <p:extLst>
      <p:ext uri="{BB962C8B-B14F-4D97-AF65-F5344CB8AC3E}">
        <p14:creationId xmlns:p14="http://schemas.microsoft.com/office/powerpoint/2010/main" val="3292865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a diagram of a simple ontology relating people to their names and dates.  We can use the entities found in the text to populate it like this.</a:t>
            </a:r>
            <a:endParaRPr lang="en-US" dirty="0"/>
          </a:p>
        </p:txBody>
      </p:sp>
      <p:sp>
        <p:nvSpPr>
          <p:cNvPr id="4" name="Slide Number Placeholder 3"/>
          <p:cNvSpPr>
            <a:spLocks noGrp="1"/>
          </p:cNvSpPr>
          <p:nvPr>
            <p:ph type="sldNum" sz="quarter" idx="10"/>
          </p:nvPr>
        </p:nvSpPr>
        <p:spPr/>
        <p:txBody>
          <a:bodyPr/>
          <a:lstStyle/>
          <a:p>
            <a:fld id="{D8D60005-0BF4-405F-9FCC-76346B78751E}" type="slidenum">
              <a:rPr lang="en-US" smtClean="0"/>
              <a:t>5</a:t>
            </a:fld>
            <a:endParaRPr lang="en-US"/>
          </a:p>
        </p:txBody>
      </p:sp>
    </p:spTree>
    <p:extLst>
      <p:ext uri="{BB962C8B-B14F-4D97-AF65-F5344CB8AC3E}">
        <p14:creationId xmlns:p14="http://schemas.microsoft.com/office/powerpoint/2010/main" val="3976566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much more challenging</a:t>
            </a:r>
            <a:r>
              <a:rPr lang="en-US" baseline="0" dirty="0" smtClean="0"/>
              <a:t> example.  Highlighting just some of the facts, we see at the beginning a child named Myra Harwood being born in 1835.  At the very end someone named Mrs. Myra Squires died in 1874.  Are these the same person?</a:t>
            </a:r>
          </a:p>
          <a:p>
            <a:endParaRPr lang="en-US" baseline="0" dirty="0" smtClean="0"/>
          </a:p>
          <a:p>
            <a:r>
              <a:rPr lang="en-US" baseline="0" dirty="0" smtClean="0"/>
              <a:t>We can find the answer only through a chain of reasoning.  Myra married Elijah Spencer.  Elijah Spencer died.  His widow, Myra, married Jonathan Squires and they had one son named J. Wilbur.  Now we can deduce that Mrs. Myra Squires is indeed the same person, as well as a lot more about her life.</a:t>
            </a:r>
            <a:endParaRPr lang="en-US" dirty="0"/>
          </a:p>
        </p:txBody>
      </p:sp>
      <p:sp>
        <p:nvSpPr>
          <p:cNvPr id="4" name="Slide Number Placeholder 3"/>
          <p:cNvSpPr>
            <a:spLocks noGrp="1"/>
          </p:cNvSpPr>
          <p:nvPr>
            <p:ph type="sldNum" sz="quarter" idx="10"/>
          </p:nvPr>
        </p:nvSpPr>
        <p:spPr/>
        <p:txBody>
          <a:bodyPr/>
          <a:lstStyle/>
          <a:p>
            <a:fld id="{D8D60005-0BF4-405F-9FCC-76346B78751E}" type="slidenum">
              <a:rPr lang="en-US" smtClean="0"/>
              <a:t>6</a:t>
            </a:fld>
            <a:endParaRPr lang="en-US"/>
          </a:p>
        </p:txBody>
      </p:sp>
    </p:spTree>
    <p:extLst>
      <p:ext uri="{BB962C8B-B14F-4D97-AF65-F5344CB8AC3E}">
        <p14:creationId xmlns:p14="http://schemas.microsoft.com/office/powerpoint/2010/main" val="3702945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ontology that included</a:t>
            </a:r>
            <a:r>
              <a:rPr lang="en-US" baseline="0" dirty="0" smtClean="0"/>
              <a:t> family relationships.</a:t>
            </a:r>
          </a:p>
          <a:p>
            <a:endParaRPr lang="en-US" baseline="0" dirty="0" smtClean="0"/>
          </a:p>
          <a:p>
            <a:r>
              <a:rPr lang="en-US" baseline="0" dirty="0" smtClean="0"/>
              <a:t>We can populate it with the information on the child of Myra and her second husband and how they relate to each other.</a:t>
            </a:r>
            <a:endParaRPr lang="en-US" dirty="0"/>
          </a:p>
        </p:txBody>
      </p:sp>
      <p:sp>
        <p:nvSpPr>
          <p:cNvPr id="4" name="Slide Number Placeholder 3"/>
          <p:cNvSpPr>
            <a:spLocks noGrp="1"/>
          </p:cNvSpPr>
          <p:nvPr>
            <p:ph type="sldNum" sz="quarter" idx="10"/>
          </p:nvPr>
        </p:nvSpPr>
        <p:spPr/>
        <p:txBody>
          <a:bodyPr/>
          <a:lstStyle/>
          <a:p>
            <a:fld id="{D8D60005-0BF4-405F-9FCC-76346B78751E}" type="slidenum">
              <a:rPr lang="en-US" smtClean="0"/>
              <a:t>7</a:t>
            </a:fld>
            <a:endParaRPr lang="en-US"/>
          </a:p>
        </p:txBody>
      </p:sp>
    </p:spTree>
    <p:extLst>
      <p:ext uri="{BB962C8B-B14F-4D97-AF65-F5344CB8AC3E}">
        <p14:creationId xmlns:p14="http://schemas.microsoft.com/office/powerpoint/2010/main" val="2017269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Allen Newell defined intelligence as “the ability to bring</a:t>
            </a:r>
            <a:r>
              <a:rPr lang="en-US" baseline="0" dirty="0" smtClean="0"/>
              <a:t> to bear all the knowledge that one has …”  </a:t>
            </a:r>
            <a:r>
              <a:rPr lang="en-US" baseline="0" dirty="0" err="1" smtClean="0"/>
              <a:t>OntoSoar</a:t>
            </a:r>
            <a:r>
              <a:rPr lang="en-US" baseline="0" dirty="0" smtClean="0"/>
              <a:t> successfully integrates knowledge at all the levels shown here, except for Page Layout.</a:t>
            </a:r>
          </a:p>
          <a:p>
            <a:endParaRPr lang="en-US" baseline="0" dirty="0" smtClean="0"/>
          </a:p>
          <a:p>
            <a:r>
              <a:rPr lang="en-US" baseline="0" dirty="0" smtClean="0"/>
              <a:t>This is done using the following structure: …</a:t>
            </a:r>
            <a:endParaRPr lang="en-US" dirty="0"/>
          </a:p>
        </p:txBody>
      </p:sp>
      <p:sp>
        <p:nvSpPr>
          <p:cNvPr id="4" name="Slide Number Placeholder 3"/>
          <p:cNvSpPr>
            <a:spLocks noGrp="1"/>
          </p:cNvSpPr>
          <p:nvPr>
            <p:ph type="sldNum" sz="quarter" idx="10"/>
          </p:nvPr>
        </p:nvSpPr>
        <p:spPr/>
        <p:txBody>
          <a:bodyPr/>
          <a:lstStyle/>
          <a:p>
            <a:fld id="{D8D60005-0BF4-405F-9FCC-76346B78751E}" type="slidenum">
              <a:rPr lang="en-US" smtClean="0"/>
              <a:t>8</a:t>
            </a:fld>
            <a:endParaRPr lang="en-US"/>
          </a:p>
        </p:txBody>
      </p:sp>
    </p:spTree>
    <p:extLst>
      <p:ext uri="{BB962C8B-B14F-4D97-AF65-F5344CB8AC3E}">
        <p14:creationId xmlns:p14="http://schemas.microsoft.com/office/powerpoint/2010/main" val="1601647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a:t>
            </a:r>
            <a:r>
              <a:rPr lang="en-US" baseline="0" dirty="0" smtClean="0"/>
              <a:t> </a:t>
            </a:r>
            <a:r>
              <a:rPr lang="en-US" dirty="0" smtClean="0"/>
              <a:t>block</a:t>
            </a:r>
            <a:r>
              <a:rPr lang="en-US" baseline="0" dirty="0" smtClean="0"/>
              <a:t> diagram of the </a:t>
            </a:r>
            <a:r>
              <a:rPr lang="en-US" baseline="0" dirty="0" err="1" smtClean="0"/>
              <a:t>OntoSoar</a:t>
            </a:r>
            <a:r>
              <a:rPr lang="en-US" baseline="0" dirty="0" smtClean="0"/>
              <a:t> system.  It shows components developed from scratch for </a:t>
            </a:r>
            <a:r>
              <a:rPr lang="en-US" baseline="0" dirty="0" err="1" smtClean="0"/>
              <a:t>OntoSoar</a:t>
            </a:r>
            <a:r>
              <a:rPr lang="en-US" baseline="0" dirty="0" smtClean="0"/>
              <a:t> in blue, and elements using pre-existing code in yellow.</a:t>
            </a:r>
          </a:p>
          <a:p>
            <a:endParaRPr lang="en-US" baseline="0" dirty="0" smtClean="0"/>
          </a:p>
          <a:p>
            <a:r>
              <a:rPr lang="en-US" baseline="0" dirty="0" smtClean="0"/>
              <a:t>The </a:t>
            </a:r>
            <a:r>
              <a:rPr lang="en-US" baseline="0" dirty="0" err="1" smtClean="0"/>
              <a:t>Segmenter</a:t>
            </a:r>
            <a:r>
              <a:rPr lang="en-US" baseline="0" dirty="0" smtClean="0"/>
              <a:t> does textual processing and breaks the text up into segments which are basically clauses.  Then we have used the Link Grammar parser developed at CMU to do syntactic analysis.  The output of the parser goes into Soar.</a:t>
            </a:r>
          </a:p>
          <a:p>
            <a:endParaRPr lang="en-US" baseline="0" dirty="0" smtClean="0"/>
          </a:p>
          <a:p>
            <a:r>
              <a:rPr lang="en-US" baseline="0" dirty="0" smtClean="0"/>
              <a:t>The primary contribution is in the Semantic Analyzer made up of the three blue elements on the right.  These are all implemented using the Soar cognitive architecture, and using models inspired by the Embodied Construction Grammar developed at UC Berkeley.</a:t>
            </a:r>
          </a:p>
          <a:p>
            <a:endParaRPr lang="en-US" dirty="0" smtClean="0"/>
          </a:p>
          <a:p>
            <a:r>
              <a:rPr lang="en-US" dirty="0" smtClean="0"/>
              <a:t>The </a:t>
            </a:r>
            <a:r>
              <a:rPr lang="en-US" dirty="0" err="1" smtClean="0"/>
              <a:t>OntoES</a:t>
            </a:r>
            <a:r>
              <a:rPr lang="en-US" dirty="0" smtClean="0"/>
              <a:t> Tool</a:t>
            </a:r>
            <a:r>
              <a:rPr lang="en-US" baseline="0" dirty="0" smtClean="0"/>
              <a:t> Set provides tools for designing and using ontologies, and combining this with Soar gives the name </a:t>
            </a:r>
            <a:r>
              <a:rPr lang="en-US" baseline="0" dirty="0" err="1" smtClean="0"/>
              <a:t>OntoSoar</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D8D60005-0BF4-405F-9FCC-76346B78751E}" type="slidenum">
              <a:rPr lang="en-US" smtClean="0"/>
              <a:t>9</a:t>
            </a:fld>
            <a:endParaRPr lang="en-US"/>
          </a:p>
        </p:txBody>
      </p:sp>
    </p:spTree>
    <p:extLst>
      <p:ext uri="{BB962C8B-B14F-4D97-AF65-F5344CB8AC3E}">
        <p14:creationId xmlns:p14="http://schemas.microsoft.com/office/powerpoint/2010/main" val="2297293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1/22/2015</a:t>
            </a:r>
            <a:endParaRPr lang="en-US"/>
          </a:p>
        </p:txBody>
      </p:sp>
      <p:sp>
        <p:nvSpPr>
          <p:cNvPr id="5" name="Footer Placeholder 4"/>
          <p:cNvSpPr>
            <a:spLocks noGrp="1"/>
          </p:cNvSpPr>
          <p:nvPr>
            <p:ph type="ftr" sz="quarter" idx="11"/>
          </p:nvPr>
        </p:nvSpPr>
        <p:spPr/>
        <p:txBody>
          <a:bodyPr/>
          <a:lstStyle/>
          <a:p>
            <a:r>
              <a:rPr lang="en-US" smtClean="0"/>
              <a:t>AAAI 2015 - IE with a Cognitive Agent</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1/22/2015</a:t>
            </a:r>
            <a:endParaRPr lang="en-US"/>
          </a:p>
        </p:txBody>
      </p:sp>
      <p:sp>
        <p:nvSpPr>
          <p:cNvPr id="5" name="Footer Placeholder 4"/>
          <p:cNvSpPr>
            <a:spLocks noGrp="1"/>
          </p:cNvSpPr>
          <p:nvPr>
            <p:ph type="ftr" sz="quarter" idx="11"/>
          </p:nvPr>
        </p:nvSpPr>
        <p:spPr/>
        <p:txBody>
          <a:bodyPr/>
          <a:lstStyle/>
          <a:p>
            <a:r>
              <a:rPr lang="en-US" smtClean="0"/>
              <a:t>AAAI 2015 - IE with a Cognitive Agent</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1/22/2015</a:t>
            </a:r>
            <a:endParaRPr lang="en-US"/>
          </a:p>
        </p:txBody>
      </p:sp>
      <p:sp>
        <p:nvSpPr>
          <p:cNvPr id="5" name="Footer Placeholder 4"/>
          <p:cNvSpPr>
            <a:spLocks noGrp="1"/>
          </p:cNvSpPr>
          <p:nvPr>
            <p:ph type="ftr" sz="quarter" idx="11"/>
          </p:nvPr>
        </p:nvSpPr>
        <p:spPr/>
        <p:txBody>
          <a:bodyPr/>
          <a:lstStyle/>
          <a:p>
            <a:r>
              <a:rPr lang="en-US" smtClean="0"/>
              <a:t>AAAI 2015 - IE with a Cognitive Agent</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1/22/2015</a:t>
            </a:r>
            <a:endParaRPr lang="en-US"/>
          </a:p>
        </p:txBody>
      </p:sp>
      <p:sp>
        <p:nvSpPr>
          <p:cNvPr id="5" name="Footer Placeholder 4"/>
          <p:cNvSpPr>
            <a:spLocks noGrp="1"/>
          </p:cNvSpPr>
          <p:nvPr>
            <p:ph type="ftr" sz="quarter" idx="11"/>
          </p:nvPr>
        </p:nvSpPr>
        <p:spPr/>
        <p:txBody>
          <a:bodyPr/>
          <a:lstStyle/>
          <a:p>
            <a:r>
              <a:rPr lang="en-US" smtClean="0"/>
              <a:t>AAAI 2015 - IE with a Cognitive Agent</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1/22/2015</a:t>
            </a:r>
            <a:endParaRPr lang="en-US"/>
          </a:p>
        </p:txBody>
      </p:sp>
      <p:sp>
        <p:nvSpPr>
          <p:cNvPr id="5" name="Footer Placeholder 4"/>
          <p:cNvSpPr>
            <a:spLocks noGrp="1"/>
          </p:cNvSpPr>
          <p:nvPr>
            <p:ph type="ftr" sz="quarter" idx="11"/>
          </p:nvPr>
        </p:nvSpPr>
        <p:spPr/>
        <p:txBody>
          <a:bodyPr/>
          <a:lstStyle/>
          <a:p>
            <a:r>
              <a:rPr lang="en-US" smtClean="0"/>
              <a:t>AAAI 2015 - IE with a Cognitive Agent</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1/22/2015</a:t>
            </a:r>
            <a:endParaRPr lang="en-US"/>
          </a:p>
        </p:txBody>
      </p:sp>
      <p:sp>
        <p:nvSpPr>
          <p:cNvPr id="6" name="Footer Placeholder 5"/>
          <p:cNvSpPr>
            <a:spLocks noGrp="1"/>
          </p:cNvSpPr>
          <p:nvPr>
            <p:ph type="ftr" sz="quarter" idx="11"/>
          </p:nvPr>
        </p:nvSpPr>
        <p:spPr/>
        <p:txBody>
          <a:bodyPr/>
          <a:lstStyle/>
          <a:p>
            <a:r>
              <a:rPr lang="en-US" smtClean="0"/>
              <a:t>AAAI 2015 - IE with a Cognitive Agent</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1/22/2015</a:t>
            </a:r>
            <a:endParaRPr lang="en-US"/>
          </a:p>
        </p:txBody>
      </p:sp>
      <p:sp>
        <p:nvSpPr>
          <p:cNvPr id="8" name="Footer Placeholder 7"/>
          <p:cNvSpPr>
            <a:spLocks noGrp="1"/>
          </p:cNvSpPr>
          <p:nvPr>
            <p:ph type="ftr" sz="quarter" idx="11"/>
          </p:nvPr>
        </p:nvSpPr>
        <p:spPr/>
        <p:txBody>
          <a:bodyPr/>
          <a:lstStyle/>
          <a:p>
            <a:r>
              <a:rPr lang="en-US" smtClean="0"/>
              <a:t>AAAI 2015 - IE with a Cognitive Agent</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1/22/2015</a:t>
            </a:r>
            <a:endParaRPr lang="en-US"/>
          </a:p>
        </p:txBody>
      </p:sp>
      <p:sp>
        <p:nvSpPr>
          <p:cNvPr id="4" name="Footer Placeholder 3"/>
          <p:cNvSpPr>
            <a:spLocks noGrp="1"/>
          </p:cNvSpPr>
          <p:nvPr>
            <p:ph type="ftr" sz="quarter" idx="11"/>
          </p:nvPr>
        </p:nvSpPr>
        <p:spPr/>
        <p:txBody>
          <a:bodyPr/>
          <a:lstStyle/>
          <a:p>
            <a:r>
              <a:rPr lang="en-US" smtClean="0"/>
              <a:t>AAAI 2015 - IE with a Cognitive Agent</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1/22/2015</a:t>
            </a:r>
            <a:endParaRPr lang="en-US"/>
          </a:p>
        </p:txBody>
      </p:sp>
      <p:sp>
        <p:nvSpPr>
          <p:cNvPr id="3" name="Footer Placeholder 2"/>
          <p:cNvSpPr>
            <a:spLocks noGrp="1"/>
          </p:cNvSpPr>
          <p:nvPr>
            <p:ph type="ftr" sz="quarter" idx="11"/>
          </p:nvPr>
        </p:nvSpPr>
        <p:spPr/>
        <p:txBody>
          <a:bodyPr/>
          <a:lstStyle/>
          <a:p>
            <a:r>
              <a:rPr lang="en-US" smtClean="0"/>
              <a:t>AAAI 2015 - IE with a Cognitive Agent</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1/22/2015</a:t>
            </a:r>
            <a:endParaRPr lang="en-US"/>
          </a:p>
        </p:txBody>
      </p:sp>
      <p:sp>
        <p:nvSpPr>
          <p:cNvPr id="6" name="Footer Placeholder 5"/>
          <p:cNvSpPr>
            <a:spLocks noGrp="1"/>
          </p:cNvSpPr>
          <p:nvPr>
            <p:ph type="ftr" sz="quarter" idx="11"/>
          </p:nvPr>
        </p:nvSpPr>
        <p:spPr/>
        <p:txBody>
          <a:bodyPr/>
          <a:lstStyle/>
          <a:p>
            <a:r>
              <a:rPr lang="en-US" smtClean="0"/>
              <a:t>AAAI 2015 - IE with a Cognitive Agent</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1/22/2015</a:t>
            </a:r>
            <a:endParaRPr lang="en-US"/>
          </a:p>
        </p:txBody>
      </p:sp>
      <p:sp>
        <p:nvSpPr>
          <p:cNvPr id="6" name="Footer Placeholder 5"/>
          <p:cNvSpPr>
            <a:spLocks noGrp="1"/>
          </p:cNvSpPr>
          <p:nvPr>
            <p:ph type="ftr" sz="quarter" idx="11"/>
          </p:nvPr>
        </p:nvSpPr>
        <p:spPr/>
        <p:txBody>
          <a:bodyPr/>
          <a:lstStyle/>
          <a:p>
            <a:r>
              <a:rPr lang="en-US" smtClean="0"/>
              <a:t>AAAI 2015 - IE with a Cognitive Agent</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1/22/2015</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AAAI 2015 - IE with a Cognitive Agent</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6.emf"/><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0.emf"/><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1"/>
            <a:ext cx="7772400" cy="2609850"/>
          </a:xfrm>
        </p:spPr>
        <p:txBody>
          <a:bodyPr>
            <a:normAutofit/>
          </a:bodyPr>
          <a:lstStyle/>
          <a:p>
            <a:r>
              <a:rPr lang="en-US" dirty="0" smtClean="0"/>
              <a:t>Ontology-based Information Extraction with a Cognitive Agent</a:t>
            </a:r>
            <a:endParaRPr lang="en-US" dirty="0"/>
          </a:p>
        </p:txBody>
      </p:sp>
      <p:sp>
        <p:nvSpPr>
          <p:cNvPr id="3" name="Subtitle 2"/>
          <p:cNvSpPr>
            <a:spLocks noGrp="1"/>
          </p:cNvSpPr>
          <p:nvPr>
            <p:ph type="subTitle" idx="1"/>
          </p:nvPr>
        </p:nvSpPr>
        <p:spPr>
          <a:xfrm>
            <a:off x="1371600" y="3886200"/>
            <a:ext cx="6400800" cy="2362200"/>
          </a:xfrm>
        </p:spPr>
        <p:txBody>
          <a:bodyPr>
            <a:normAutofit/>
          </a:bodyPr>
          <a:lstStyle/>
          <a:p>
            <a:r>
              <a:rPr lang="en-US" sz="2400" b="1" dirty="0" smtClean="0"/>
              <a:t>Peter Lindes</a:t>
            </a:r>
            <a:r>
              <a:rPr lang="en-US" sz="2400" baseline="30000" dirty="0" smtClean="0"/>
              <a:t>1</a:t>
            </a:r>
            <a:r>
              <a:rPr lang="en-US" sz="2400" dirty="0" smtClean="0"/>
              <a:t>, Deryle Lonsdale, David Embley</a:t>
            </a:r>
          </a:p>
          <a:p>
            <a:r>
              <a:rPr lang="en-US" sz="2400" dirty="0" smtClean="0"/>
              <a:t>Brigham Young University</a:t>
            </a:r>
          </a:p>
          <a:p>
            <a:r>
              <a:rPr lang="en-US" sz="1800" dirty="0" smtClean="0"/>
              <a:t>AAAI 2015</a:t>
            </a:r>
            <a:endParaRPr lang="en-US" sz="1900" dirty="0" smtClean="0"/>
          </a:p>
          <a:p>
            <a:endParaRPr lang="en-US" sz="1600" baseline="30000" dirty="0" smtClean="0"/>
          </a:p>
          <a:p>
            <a:r>
              <a:rPr lang="en-US" sz="1600" baseline="30000" dirty="0" smtClean="0"/>
              <a:t>1</a:t>
            </a:r>
            <a:r>
              <a:rPr lang="en-US" sz="1600" dirty="0" smtClean="0"/>
              <a:t>Now at University of Michigan</a:t>
            </a:r>
          </a:p>
          <a:p>
            <a:endParaRPr lang="en-US" sz="1600" dirty="0" smtClean="0"/>
          </a:p>
          <a:p>
            <a:r>
              <a:rPr lang="en-US" sz="1200" dirty="0" smtClean="0"/>
              <a:t>© 2015 Peter Lindes</a:t>
            </a:r>
            <a:endParaRPr lang="en-US" sz="1200" dirty="0"/>
          </a:p>
        </p:txBody>
      </p:sp>
      <p:sp>
        <p:nvSpPr>
          <p:cNvPr id="4" name="Date Placeholder 3"/>
          <p:cNvSpPr>
            <a:spLocks noGrp="1"/>
          </p:cNvSpPr>
          <p:nvPr>
            <p:ph type="dt" sz="half" idx="10"/>
          </p:nvPr>
        </p:nvSpPr>
        <p:spPr/>
        <p:txBody>
          <a:bodyPr/>
          <a:lstStyle/>
          <a:p>
            <a:r>
              <a:rPr lang="en-US" smtClean="0"/>
              <a:t>1/22/2015</a:t>
            </a:r>
            <a:endParaRPr lang="en-US" dirty="0"/>
          </a:p>
        </p:txBody>
      </p:sp>
      <p:sp>
        <p:nvSpPr>
          <p:cNvPr id="5" name="Footer Placeholder 4"/>
          <p:cNvSpPr>
            <a:spLocks noGrp="1"/>
          </p:cNvSpPr>
          <p:nvPr>
            <p:ph type="ftr" sz="quarter" idx="11"/>
          </p:nvPr>
        </p:nvSpPr>
        <p:spPr/>
        <p:txBody>
          <a:bodyPr/>
          <a:lstStyle/>
          <a:p>
            <a:r>
              <a:rPr lang="en-US" smtClean="0"/>
              <a:t>AAAI 2015 - IE with a Cognitive Agent</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12488667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Construction Grammar</a:t>
            </a:r>
            <a:endParaRPr lang="en-US" dirty="0"/>
          </a:p>
        </p:txBody>
      </p:sp>
      <p:sp>
        <p:nvSpPr>
          <p:cNvPr id="3" name="Date Placeholder 2"/>
          <p:cNvSpPr>
            <a:spLocks noGrp="1"/>
          </p:cNvSpPr>
          <p:nvPr>
            <p:ph type="dt" sz="half" idx="10"/>
          </p:nvPr>
        </p:nvSpPr>
        <p:spPr/>
        <p:txBody>
          <a:bodyPr/>
          <a:lstStyle/>
          <a:p>
            <a:r>
              <a:rPr lang="en-US" smtClean="0"/>
              <a:t>1/22/2015</a:t>
            </a:r>
            <a:endParaRPr lang="en-US"/>
          </a:p>
        </p:txBody>
      </p:sp>
      <p:sp>
        <p:nvSpPr>
          <p:cNvPr id="4" name="Footer Placeholder 3"/>
          <p:cNvSpPr>
            <a:spLocks noGrp="1"/>
          </p:cNvSpPr>
          <p:nvPr>
            <p:ph type="ftr" sz="quarter" idx="11"/>
          </p:nvPr>
        </p:nvSpPr>
        <p:spPr/>
        <p:txBody>
          <a:bodyPr/>
          <a:lstStyle/>
          <a:p>
            <a:r>
              <a:rPr lang="en-US" smtClean="0"/>
              <a:t>AAAI 2015 - IE with a Cognitive Agent</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10</a:t>
            </a:fld>
            <a:endParaRPr lang="en-US"/>
          </a:p>
        </p:txBody>
      </p:sp>
      <p:pic>
        <p:nvPicPr>
          <p:cNvPr id="8" name="Picture 7"/>
          <p:cNvPicPr>
            <a:picLocks noChangeAspect="1"/>
          </p:cNvPicPr>
          <p:nvPr/>
        </p:nvPicPr>
        <p:blipFill>
          <a:blip r:embed="rId3"/>
          <a:stretch>
            <a:fillRect/>
          </a:stretch>
        </p:blipFill>
        <p:spPr>
          <a:xfrm>
            <a:off x="685800" y="2362200"/>
            <a:ext cx="7816088" cy="1873200"/>
          </a:xfrm>
          <a:prstGeom prst="rect">
            <a:avLst/>
          </a:prstGeom>
        </p:spPr>
      </p:pic>
    </p:spTree>
    <p:extLst>
      <p:ext uri="{BB962C8B-B14F-4D97-AF65-F5344CB8AC3E}">
        <p14:creationId xmlns:p14="http://schemas.microsoft.com/office/powerpoint/2010/main" val="23596600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4371975"/>
            <a:ext cx="8353425"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Applying Constructions</a:t>
            </a:r>
            <a:endParaRPr lang="en-US" dirty="0"/>
          </a:p>
        </p:txBody>
      </p:sp>
      <p:sp>
        <p:nvSpPr>
          <p:cNvPr id="3" name="Date Placeholder 2"/>
          <p:cNvSpPr>
            <a:spLocks noGrp="1"/>
          </p:cNvSpPr>
          <p:nvPr>
            <p:ph type="dt" sz="half" idx="10"/>
          </p:nvPr>
        </p:nvSpPr>
        <p:spPr/>
        <p:txBody>
          <a:bodyPr/>
          <a:lstStyle/>
          <a:p>
            <a:r>
              <a:rPr lang="en-US" smtClean="0"/>
              <a:t>1/22/2015</a:t>
            </a:r>
            <a:endParaRPr lang="en-US"/>
          </a:p>
        </p:txBody>
      </p:sp>
      <p:sp>
        <p:nvSpPr>
          <p:cNvPr id="4" name="Footer Placeholder 3"/>
          <p:cNvSpPr>
            <a:spLocks noGrp="1"/>
          </p:cNvSpPr>
          <p:nvPr>
            <p:ph type="ftr" sz="quarter" idx="11"/>
          </p:nvPr>
        </p:nvSpPr>
        <p:spPr/>
        <p:txBody>
          <a:bodyPr/>
          <a:lstStyle/>
          <a:p>
            <a:r>
              <a:rPr lang="en-US" smtClean="0"/>
              <a:t>AAAI 2015 - IE with a Cognitive Agent</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11</a:t>
            </a:fld>
            <a:endParaRPr lang="en-US"/>
          </a:p>
        </p:txBody>
      </p:sp>
      <p:sp>
        <p:nvSpPr>
          <p:cNvPr id="6" name="TextBox 5"/>
          <p:cNvSpPr txBox="1"/>
          <p:nvPr/>
        </p:nvSpPr>
        <p:spPr>
          <a:xfrm>
            <a:off x="152400" y="1447800"/>
            <a:ext cx="8915400" cy="369332"/>
          </a:xfrm>
          <a:prstGeom prst="rect">
            <a:avLst/>
          </a:prstGeom>
          <a:noFill/>
        </p:spPr>
        <p:txBody>
          <a:bodyPr wrap="square" rtlCol="0">
            <a:spAutoFit/>
          </a:bodyPr>
          <a:lstStyle/>
          <a:p>
            <a:pPr algn="ctr"/>
            <a:r>
              <a:rPr lang="en-US" dirty="0"/>
              <a:t>Charles Christopher Lathrop, N. Y. City, b. 1817, d. 1865, son of Mary Ely and Gerard Lathrop ;</a:t>
            </a:r>
          </a:p>
        </p:txBody>
      </p:sp>
      <p:pic>
        <p:nvPicPr>
          <p:cNvPr id="2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2733675"/>
            <a:ext cx="8353425" cy="3209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2200275"/>
            <a:ext cx="8353425" cy="374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138" y="1933575"/>
            <a:ext cx="8410575" cy="401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0376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7"/>
                                        </p:tgtEl>
                                        <p:attrNameLst>
                                          <p:attrName>style.visibility</p:attrName>
                                        </p:attrNameLst>
                                      </p:cBhvr>
                                      <p:to>
                                        <p:strVal val="visible"/>
                                      </p:to>
                                    </p:set>
                                    <p:animEffect transition="in" filter="fade">
                                      <p:cBhvr>
                                        <p:cTn id="7" dur="500"/>
                                        <p:tgtEl>
                                          <p:spTgt spid="71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7"/>
                                        </p:tgtEl>
                                        <p:attrNameLst>
                                          <p:attrName>style.visibility</p:attrName>
                                        </p:attrNameLst>
                                      </p:cBhvr>
                                      <p:to>
                                        <p:strVal val="visible"/>
                                      </p:to>
                                    </p:set>
                                    <p:animEffect transition="in" filter="fade">
                                      <p:cBhvr>
                                        <p:cTn id="22"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More </a:t>
            </a:r>
            <a:r>
              <a:rPr lang="en-US" dirty="0"/>
              <a:t>Constructions</a:t>
            </a:r>
          </a:p>
        </p:txBody>
      </p:sp>
      <p:sp>
        <p:nvSpPr>
          <p:cNvPr id="3" name="Date Placeholder 2"/>
          <p:cNvSpPr>
            <a:spLocks noGrp="1"/>
          </p:cNvSpPr>
          <p:nvPr>
            <p:ph type="dt" sz="half" idx="10"/>
          </p:nvPr>
        </p:nvSpPr>
        <p:spPr/>
        <p:txBody>
          <a:bodyPr/>
          <a:lstStyle/>
          <a:p>
            <a:r>
              <a:rPr lang="en-US" smtClean="0">
                <a:solidFill>
                  <a:prstClr val="black">
                    <a:tint val="75000"/>
                  </a:prstClr>
                </a:solidFill>
              </a:rPr>
              <a:t>1/22/2015</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AAAI 2015 - IE with a Cognitive Agent</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12</a:t>
            </a:fld>
            <a:endParaRPr lang="en-US">
              <a:solidFill>
                <a:prstClr val="black">
                  <a:tint val="75000"/>
                </a:prstClr>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2" y="4572000"/>
            <a:ext cx="8410575"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713" y="3008225"/>
            <a:ext cx="8410575" cy="296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712" y="2276475"/>
            <a:ext cx="8696325" cy="374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152400" y="1447800"/>
            <a:ext cx="8915400" cy="369332"/>
          </a:xfrm>
          <a:prstGeom prst="rect">
            <a:avLst/>
          </a:prstGeom>
          <a:noFill/>
        </p:spPr>
        <p:txBody>
          <a:bodyPr wrap="square" rtlCol="0">
            <a:spAutoFit/>
          </a:bodyPr>
          <a:lstStyle/>
          <a:p>
            <a:pPr algn="ctr"/>
            <a:r>
              <a:rPr lang="en-US" dirty="0">
                <a:solidFill>
                  <a:prstClr val="black"/>
                </a:solidFill>
              </a:rPr>
              <a:t>Charles Christopher Lathrop, N. Y. City, b. 1817, d. 1865, son of Mary Ely and Gerard Lathrop ;</a:t>
            </a:r>
          </a:p>
        </p:txBody>
      </p:sp>
      <p:pic>
        <p:nvPicPr>
          <p:cNvPr id="9" name="Picture 8"/>
          <p:cNvPicPr>
            <a:picLocks noChangeAspect="1"/>
          </p:cNvPicPr>
          <p:nvPr/>
        </p:nvPicPr>
        <p:blipFill>
          <a:blip r:embed="rId6"/>
          <a:stretch>
            <a:fillRect/>
          </a:stretch>
        </p:blipFill>
        <p:spPr>
          <a:xfrm>
            <a:off x="360787" y="2153682"/>
            <a:ext cx="8702250" cy="3866118"/>
          </a:xfrm>
          <a:prstGeom prst="rect">
            <a:avLst/>
          </a:prstGeom>
        </p:spPr>
      </p:pic>
    </p:spTree>
    <p:extLst>
      <p:ext uri="{BB962C8B-B14F-4D97-AF65-F5344CB8AC3E}">
        <p14:creationId xmlns:p14="http://schemas.microsoft.com/office/powerpoint/2010/main" val="249253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fade">
                                      <p:cBhvr>
                                        <p:cTn id="12" dur="500"/>
                                        <p:tgtEl>
                                          <p:spTgt spid="717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2"/>
                                        </p:tgtEl>
                                        <p:attrNameLst>
                                          <p:attrName>style.visibility</p:attrName>
                                        </p:attrNameLst>
                                      </p:cBhvr>
                                      <p:to>
                                        <p:strVal val="visible"/>
                                      </p:to>
                                    </p:set>
                                    <p:animEffect transition="in" filter="fade">
                                      <p:cBhvr>
                                        <p:cTn id="17" dur="500"/>
                                        <p:tgtEl>
                                          <p:spTgt spid="717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Building Knowledge</a:t>
            </a:r>
            <a:endParaRPr lang="en-US" dirty="0"/>
          </a:p>
        </p:txBody>
      </p:sp>
      <p:sp>
        <p:nvSpPr>
          <p:cNvPr id="3" name="Date Placeholder 2"/>
          <p:cNvSpPr>
            <a:spLocks noGrp="1"/>
          </p:cNvSpPr>
          <p:nvPr>
            <p:ph type="dt" sz="half" idx="10"/>
          </p:nvPr>
        </p:nvSpPr>
        <p:spPr/>
        <p:txBody>
          <a:bodyPr/>
          <a:lstStyle/>
          <a:p>
            <a:r>
              <a:rPr lang="en-US" smtClean="0"/>
              <a:t>1/22/2015</a:t>
            </a:r>
            <a:endParaRPr lang="en-US"/>
          </a:p>
        </p:txBody>
      </p:sp>
      <p:sp>
        <p:nvSpPr>
          <p:cNvPr id="4" name="Footer Placeholder 3"/>
          <p:cNvSpPr>
            <a:spLocks noGrp="1"/>
          </p:cNvSpPr>
          <p:nvPr>
            <p:ph type="ftr" sz="quarter" idx="11"/>
          </p:nvPr>
        </p:nvSpPr>
        <p:spPr/>
        <p:txBody>
          <a:bodyPr/>
          <a:lstStyle/>
          <a:p>
            <a:r>
              <a:rPr lang="en-US" smtClean="0"/>
              <a:t>AAAI 2015 - IE with a Cognitive Agent</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13</a:t>
            </a:fld>
            <a:endParaRPr lang="en-US"/>
          </a:p>
        </p:txBody>
      </p:sp>
      <p:sp>
        <p:nvSpPr>
          <p:cNvPr id="6" name="TextBox 5"/>
          <p:cNvSpPr txBox="1"/>
          <p:nvPr/>
        </p:nvSpPr>
        <p:spPr>
          <a:xfrm>
            <a:off x="152400" y="1676400"/>
            <a:ext cx="8915400" cy="369332"/>
          </a:xfrm>
          <a:prstGeom prst="rect">
            <a:avLst/>
          </a:prstGeom>
          <a:noFill/>
        </p:spPr>
        <p:txBody>
          <a:bodyPr wrap="square" rtlCol="0">
            <a:spAutoFit/>
          </a:bodyPr>
          <a:lstStyle/>
          <a:p>
            <a:r>
              <a:rPr lang="en-US" dirty="0"/>
              <a:t>Charles Christopher Lathrop, N. Y. City, b. 1817, d. 1865, son of Mary Ely and Gerard Lathrop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4038600"/>
            <a:ext cx="44196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853729"/>
            <a:ext cx="8201025" cy="286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399" y="2853729"/>
            <a:ext cx="8201025" cy="286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6"/>
          <a:stretch>
            <a:fillRect/>
          </a:stretch>
        </p:blipFill>
        <p:spPr>
          <a:xfrm>
            <a:off x="457200" y="2840473"/>
            <a:ext cx="8382000" cy="2950727"/>
          </a:xfrm>
          <a:prstGeom prst="rect">
            <a:avLst/>
          </a:prstGeom>
        </p:spPr>
      </p:pic>
    </p:spTree>
    <p:extLst>
      <p:ext uri="{BB962C8B-B14F-4D97-AF65-F5344CB8AC3E}">
        <p14:creationId xmlns:p14="http://schemas.microsoft.com/office/powerpoint/2010/main" val="2812474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Knowledge Structures Compared</a:t>
            </a:r>
            <a:endParaRPr lang="en-US" dirty="0"/>
          </a:p>
        </p:txBody>
      </p:sp>
      <p:sp>
        <p:nvSpPr>
          <p:cNvPr id="3" name="Date Placeholder 2"/>
          <p:cNvSpPr>
            <a:spLocks noGrp="1"/>
          </p:cNvSpPr>
          <p:nvPr>
            <p:ph type="dt" sz="half" idx="10"/>
          </p:nvPr>
        </p:nvSpPr>
        <p:spPr/>
        <p:txBody>
          <a:bodyPr/>
          <a:lstStyle/>
          <a:p>
            <a:r>
              <a:rPr lang="en-US" smtClean="0"/>
              <a:t>1/22/2015</a:t>
            </a:r>
            <a:endParaRPr lang="en-US"/>
          </a:p>
        </p:txBody>
      </p:sp>
      <p:sp>
        <p:nvSpPr>
          <p:cNvPr id="4" name="Footer Placeholder 3"/>
          <p:cNvSpPr>
            <a:spLocks noGrp="1"/>
          </p:cNvSpPr>
          <p:nvPr>
            <p:ph type="ftr" sz="quarter" idx="11"/>
          </p:nvPr>
        </p:nvSpPr>
        <p:spPr/>
        <p:txBody>
          <a:bodyPr/>
          <a:lstStyle/>
          <a:p>
            <a:r>
              <a:rPr lang="en-US" smtClean="0"/>
              <a:t>AAAI 2015 - IE with a Cognitive Agent</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14</a:t>
            </a:fld>
            <a:endParaRPr lang="en-US"/>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3038" y="1371600"/>
            <a:ext cx="6257925" cy="202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3038" y="4295775"/>
            <a:ext cx="6257925" cy="202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228600" y="3581400"/>
            <a:ext cx="8610600" cy="646331"/>
          </a:xfrm>
          <a:prstGeom prst="rect">
            <a:avLst/>
          </a:prstGeom>
          <a:noFill/>
        </p:spPr>
        <p:txBody>
          <a:bodyPr wrap="square" rtlCol="0">
            <a:spAutoFit/>
          </a:bodyPr>
          <a:lstStyle/>
          <a:p>
            <a:r>
              <a:rPr lang="en-US" dirty="0" smtClean="0"/>
              <a:t>… his </a:t>
            </a:r>
            <a:r>
              <a:rPr lang="en-US" dirty="0"/>
              <a:t>widow married JONATHAN SQUIRES</a:t>
            </a:r>
            <a:r>
              <a:rPr lang="en-US" dirty="0" smtClean="0"/>
              <a:t>, </a:t>
            </a:r>
            <a:r>
              <a:rPr lang="en-US" dirty="0"/>
              <a:t>who was born in Ohio, July 25, 1823, by whom she had one son, J. Wilbur, born June 16, 1865</a:t>
            </a:r>
            <a:r>
              <a:rPr lang="en-US" dirty="0" smtClean="0"/>
              <a:t>,</a:t>
            </a:r>
            <a:endParaRPr lang="en-US" dirty="0"/>
          </a:p>
        </p:txBody>
      </p:sp>
      <p:sp>
        <p:nvSpPr>
          <p:cNvPr id="11" name="TextBox 10"/>
          <p:cNvSpPr txBox="1"/>
          <p:nvPr/>
        </p:nvSpPr>
        <p:spPr>
          <a:xfrm>
            <a:off x="76200" y="990600"/>
            <a:ext cx="8991600" cy="369332"/>
          </a:xfrm>
          <a:prstGeom prst="rect">
            <a:avLst/>
          </a:prstGeom>
          <a:noFill/>
        </p:spPr>
        <p:txBody>
          <a:bodyPr wrap="square" rtlCol="0">
            <a:spAutoFit/>
          </a:bodyPr>
          <a:lstStyle/>
          <a:p>
            <a:r>
              <a:rPr lang="en-US" dirty="0"/>
              <a:t>Charles Christopher Lathrop, N. Y. City, b. 1817, d. 1865, son of Mary Ely and Gerard Lathrop ;</a:t>
            </a:r>
          </a:p>
        </p:txBody>
      </p:sp>
    </p:spTree>
    <p:extLst>
      <p:ext uri="{BB962C8B-B14F-4D97-AF65-F5344CB8AC3E}">
        <p14:creationId xmlns:p14="http://schemas.microsoft.com/office/powerpoint/2010/main" val="39015156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on Examples</a:t>
            </a:r>
            <a:endParaRPr lang="en-US" dirty="0"/>
          </a:p>
        </p:txBody>
      </p:sp>
      <p:sp>
        <p:nvSpPr>
          <p:cNvPr id="3" name="Date Placeholder 2"/>
          <p:cNvSpPr>
            <a:spLocks noGrp="1"/>
          </p:cNvSpPr>
          <p:nvPr>
            <p:ph type="dt" sz="half" idx="10"/>
          </p:nvPr>
        </p:nvSpPr>
        <p:spPr/>
        <p:txBody>
          <a:bodyPr/>
          <a:lstStyle/>
          <a:p>
            <a:r>
              <a:rPr lang="en-US" smtClean="0"/>
              <a:t>1/22/2015</a:t>
            </a:r>
            <a:endParaRPr lang="en-US"/>
          </a:p>
        </p:txBody>
      </p:sp>
      <p:sp>
        <p:nvSpPr>
          <p:cNvPr id="4" name="Footer Placeholder 3"/>
          <p:cNvSpPr>
            <a:spLocks noGrp="1"/>
          </p:cNvSpPr>
          <p:nvPr>
            <p:ph type="ftr" sz="quarter" idx="11"/>
          </p:nvPr>
        </p:nvSpPr>
        <p:spPr/>
        <p:txBody>
          <a:bodyPr/>
          <a:lstStyle/>
          <a:p>
            <a:r>
              <a:rPr lang="en-US" smtClean="0"/>
              <a:t>AAAI 2015 - IE with a Cognitive Agent</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15</a:t>
            </a:fld>
            <a:endParaRPr lang="en-US"/>
          </a:p>
        </p:txBody>
      </p:sp>
      <p:pic>
        <p:nvPicPr>
          <p:cNvPr id="1026" name="Picture 2" descr="C:\MA\Thesis\Defense\Accuracy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17626"/>
            <a:ext cx="8291230" cy="218757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MA\Thesis\Defense\Accuracy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075" y="3886200"/>
            <a:ext cx="8289925" cy="2173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0117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1/22/2015</a:t>
            </a:r>
            <a:endParaRPr lang="en-US"/>
          </a:p>
        </p:txBody>
      </p:sp>
      <p:sp>
        <p:nvSpPr>
          <p:cNvPr id="3" name="Footer Placeholder 2"/>
          <p:cNvSpPr>
            <a:spLocks noGrp="1"/>
          </p:cNvSpPr>
          <p:nvPr>
            <p:ph type="ftr" sz="quarter" idx="11"/>
          </p:nvPr>
        </p:nvSpPr>
        <p:spPr/>
        <p:txBody>
          <a:bodyPr/>
          <a:lstStyle/>
          <a:p>
            <a:r>
              <a:rPr lang="en-US" smtClean="0"/>
              <a:t>AAAI 2015 - IE with a Cognitive Agent</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graphicFrame>
        <p:nvGraphicFramePr>
          <p:cNvPr id="6" name="Chart 5"/>
          <p:cNvGraphicFramePr>
            <a:graphicFrameLocks/>
          </p:cNvGraphicFramePr>
          <p:nvPr>
            <p:extLst>
              <p:ext uri="{D42A27DB-BD31-4B8C-83A1-F6EECF244321}">
                <p14:modId xmlns:p14="http://schemas.microsoft.com/office/powerpoint/2010/main" val="2769872865"/>
              </p:ext>
            </p:extLst>
          </p:nvPr>
        </p:nvGraphicFramePr>
        <p:xfrm>
          <a:off x="914400" y="838200"/>
          <a:ext cx="7467600" cy="5181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205585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on </a:t>
            </a:r>
            <a:r>
              <a:rPr lang="en-US" i="1" dirty="0" smtClean="0"/>
              <a:t>The Ely Ancestry</a:t>
            </a:r>
            <a:endParaRPr lang="en-US" i="1" dirty="0"/>
          </a:p>
        </p:txBody>
      </p:sp>
      <p:sp>
        <p:nvSpPr>
          <p:cNvPr id="3" name="Date Placeholder 2"/>
          <p:cNvSpPr>
            <a:spLocks noGrp="1"/>
          </p:cNvSpPr>
          <p:nvPr>
            <p:ph type="dt" sz="half" idx="10"/>
          </p:nvPr>
        </p:nvSpPr>
        <p:spPr/>
        <p:txBody>
          <a:bodyPr/>
          <a:lstStyle/>
          <a:p>
            <a:r>
              <a:rPr lang="en-US" smtClean="0"/>
              <a:t>1/22/2015</a:t>
            </a:r>
            <a:endParaRPr lang="en-US"/>
          </a:p>
        </p:txBody>
      </p:sp>
      <p:sp>
        <p:nvSpPr>
          <p:cNvPr id="4" name="Footer Placeholder 3"/>
          <p:cNvSpPr>
            <a:spLocks noGrp="1"/>
          </p:cNvSpPr>
          <p:nvPr>
            <p:ph type="ftr" sz="quarter" idx="11"/>
          </p:nvPr>
        </p:nvSpPr>
        <p:spPr/>
        <p:txBody>
          <a:bodyPr/>
          <a:lstStyle/>
          <a:p>
            <a:r>
              <a:rPr lang="en-US" smtClean="0"/>
              <a:t>AAAI 2015 - IE with a Cognitive Agent</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17</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299144269"/>
              </p:ext>
            </p:extLst>
          </p:nvPr>
        </p:nvGraphicFramePr>
        <p:xfrm>
          <a:off x="1981200" y="2209800"/>
          <a:ext cx="4800600" cy="2966720"/>
        </p:xfrm>
        <a:graphic>
          <a:graphicData uri="http://schemas.openxmlformats.org/drawingml/2006/table">
            <a:tbl>
              <a:tblPr firstRow="1" bandRow="1">
                <a:tableStyleId>{5C22544A-7EE6-4342-B048-85BDC9FD1C3A}</a:tableStyleId>
              </a:tblPr>
              <a:tblGrid>
                <a:gridCol w="2400300"/>
                <a:gridCol w="2400300"/>
              </a:tblGrid>
              <a:tr h="370840">
                <a:tc>
                  <a:txBody>
                    <a:bodyPr/>
                    <a:lstStyle/>
                    <a:p>
                      <a:pPr algn="ctr"/>
                      <a:r>
                        <a:rPr lang="en-US" dirty="0" smtClean="0"/>
                        <a:t>Item Type</a:t>
                      </a:r>
                      <a:endParaRPr lang="en-US" dirty="0"/>
                    </a:p>
                  </a:txBody>
                  <a:tcPr/>
                </a:tc>
                <a:tc>
                  <a:txBody>
                    <a:bodyPr/>
                    <a:lstStyle/>
                    <a:p>
                      <a:pPr algn="ctr"/>
                      <a:r>
                        <a:rPr lang="en-US" dirty="0" smtClean="0"/>
                        <a:t>Instance Found</a:t>
                      </a:r>
                      <a:endParaRPr lang="en-US" dirty="0"/>
                    </a:p>
                  </a:txBody>
                  <a:tcPr/>
                </a:tc>
              </a:tr>
              <a:tr h="370840">
                <a:tc>
                  <a:txBody>
                    <a:bodyPr/>
                    <a:lstStyle/>
                    <a:p>
                      <a:pPr algn="ctr"/>
                      <a:r>
                        <a:rPr lang="en-US" dirty="0" smtClean="0"/>
                        <a:t>Persons</a:t>
                      </a:r>
                      <a:endParaRPr lang="en-US" dirty="0"/>
                    </a:p>
                  </a:txBody>
                  <a:tcPr/>
                </a:tc>
                <a:tc>
                  <a:txBody>
                    <a:bodyPr/>
                    <a:lstStyle/>
                    <a:p>
                      <a:pPr algn="ctr"/>
                      <a:r>
                        <a:rPr lang="en-US" dirty="0" smtClean="0"/>
                        <a:t>16,848</a:t>
                      </a:r>
                      <a:endParaRPr lang="en-US" dirty="0"/>
                    </a:p>
                  </a:txBody>
                  <a:tcPr/>
                </a:tc>
              </a:tr>
              <a:tr h="370840">
                <a:tc>
                  <a:txBody>
                    <a:bodyPr/>
                    <a:lstStyle/>
                    <a:p>
                      <a:pPr algn="ctr"/>
                      <a:r>
                        <a:rPr lang="en-US" dirty="0" smtClean="0"/>
                        <a:t>Births</a:t>
                      </a:r>
                      <a:endParaRPr lang="en-US" dirty="0"/>
                    </a:p>
                  </a:txBody>
                  <a:tcPr/>
                </a:tc>
                <a:tc>
                  <a:txBody>
                    <a:bodyPr/>
                    <a:lstStyle/>
                    <a:p>
                      <a:pPr algn="ctr"/>
                      <a:r>
                        <a:rPr lang="en-US" dirty="0" smtClean="0"/>
                        <a:t>8,609</a:t>
                      </a:r>
                      <a:endParaRPr lang="en-US" dirty="0"/>
                    </a:p>
                  </a:txBody>
                  <a:tcPr/>
                </a:tc>
              </a:tr>
              <a:tr h="370840">
                <a:tc>
                  <a:txBody>
                    <a:bodyPr/>
                    <a:lstStyle/>
                    <a:p>
                      <a:pPr algn="ctr"/>
                      <a:r>
                        <a:rPr lang="en-US" dirty="0" smtClean="0"/>
                        <a:t>Deaths</a:t>
                      </a:r>
                      <a:endParaRPr lang="en-US" dirty="0"/>
                    </a:p>
                  </a:txBody>
                  <a:tcPr/>
                </a:tc>
                <a:tc>
                  <a:txBody>
                    <a:bodyPr/>
                    <a:lstStyle/>
                    <a:p>
                      <a:pPr algn="ctr"/>
                      <a:r>
                        <a:rPr lang="en-US" dirty="0" smtClean="0"/>
                        <a:t>2,406</a:t>
                      </a:r>
                      <a:endParaRPr lang="en-US" dirty="0"/>
                    </a:p>
                  </a:txBody>
                  <a:tcPr/>
                </a:tc>
              </a:tr>
              <a:tr h="370840">
                <a:tc>
                  <a:txBody>
                    <a:bodyPr/>
                    <a:lstStyle/>
                    <a:p>
                      <a:pPr algn="ctr"/>
                      <a:r>
                        <a:rPr lang="en-US" dirty="0" smtClean="0"/>
                        <a:t>Genders</a:t>
                      </a:r>
                      <a:endParaRPr lang="en-US" dirty="0"/>
                    </a:p>
                  </a:txBody>
                  <a:tcPr/>
                </a:tc>
                <a:tc>
                  <a:txBody>
                    <a:bodyPr/>
                    <a:lstStyle/>
                    <a:p>
                      <a:pPr algn="ctr"/>
                      <a:r>
                        <a:rPr lang="en-US" dirty="0" smtClean="0"/>
                        <a:t>1,674</a:t>
                      </a:r>
                      <a:endParaRPr lang="en-US" dirty="0"/>
                    </a:p>
                  </a:txBody>
                  <a:tcPr/>
                </a:tc>
              </a:tr>
              <a:tr h="370840">
                <a:tc>
                  <a:txBody>
                    <a:bodyPr/>
                    <a:lstStyle/>
                    <a:p>
                      <a:pPr algn="ctr"/>
                      <a:r>
                        <a:rPr lang="en-US" dirty="0" smtClean="0"/>
                        <a:t>Couples</a:t>
                      </a:r>
                      <a:endParaRPr lang="en-US" dirty="0"/>
                    </a:p>
                  </a:txBody>
                  <a:tcPr/>
                </a:tc>
                <a:tc>
                  <a:txBody>
                    <a:bodyPr/>
                    <a:lstStyle/>
                    <a:p>
                      <a:pPr algn="ctr"/>
                      <a:r>
                        <a:rPr lang="en-US" dirty="0" smtClean="0"/>
                        <a:t>3,343</a:t>
                      </a:r>
                      <a:endParaRPr lang="en-US" dirty="0"/>
                    </a:p>
                  </a:txBody>
                  <a:tcPr/>
                </a:tc>
              </a:tr>
              <a:tr h="370840">
                <a:tc>
                  <a:txBody>
                    <a:bodyPr/>
                    <a:lstStyle/>
                    <a:p>
                      <a:pPr algn="ctr"/>
                      <a:r>
                        <a:rPr lang="en-US" dirty="0" smtClean="0"/>
                        <a:t>Children</a:t>
                      </a:r>
                      <a:endParaRPr lang="en-US" dirty="0"/>
                    </a:p>
                  </a:txBody>
                  <a:tcPr/>
                </a:tc>
                <a:tc>
                  <a:txBody>
                    <a:bodyPr/>
                    <a:lstStyle/>
                    <a:p>
                      <a:pPr algn="ctr"/>
                      <a:r>
                        <a:rPr lang="en-US" dirty="0" smtClean="0"/>
                        <a:t>3,049</a:t>
                      </a:r>
                      <a:endParaRPr lang="en-US" dirty="0"/>
                    </a:p>
                  </a:txBody>
                  <a:tcPr/>
                </a:tc>
              </a:tr>
              <a:tr h="370840">
                <a:tc>
                  <a:txBody>
                    <a:bodyPr/>
                    <a:lstStyle/>
                    <a:p>
                      <a:pPr algn="ctr"/>
                      <a:r>
                        <a:rPr lang="en-US" dirty="0" smtClean="0"/>
                        <a:t>Total</a:t>
                      </a:r>
                      <a:endParaRPr lang="en-US" dirty="0"/>
                    </a:p>
                  </a:txBody>
                  <a:tcPr/>
                </a:tc>
                <a:tc>
                  <a:txBody>
                    <a:bodyPr/>
                    <a:lstStyle/>
                    <a:p>
                      <a:pPr algn="ctr"/>
                      <a:r>
                        <a:rPr lang="en-US" dirty="0" smtClean="0"/>
                        <a:t>35,929</a:t>
                      </a:r>
                      <a:endParaRPr lang="en-US" dirty="0"/>
                    </a:p>
                  </a:txBody>
                  <a:tcPr/>
                </a:tc>
              </a:tr>
            </a:tbl>
          </a:graphicData>
        </a:graphic>
      </p:graphicFrame>
      <p:sp>
        <p:nvSpPr>
          <p:cNvPr id="7" name="TextBox 6"/>
          <p:cNvSpPr txBox="1"/>
          <p:nvPr/>
        </p:nvSpPr>
        <p:spPr>
          <a:xfrm>
            <a:off x="2133600" y="1417638"/>
            <a:ext cx="4876800" cy="369332"/>
          </a:xfrm>
          <a:prstGeom prst="rect">
            <a:avLst/>
          </a:prstGeom>
          <a:noFill/>
        </p:spPr>
        <p:txBody>
          <a:bodyPr wrap="square" rtlCol="0">
            <a:spAutoFit/>
          </a:bodyPr>
          <a:lstStyle/>
          <a:p>
            <a:r>
              <a:rPr lang="en-US" dirty="0" smtClean="0"/>
              <a:t>a book of 830 pages, including our Example 1</a:t>
            </a:r>
            <a:endParaRPr lang="en-US" dirty="0"/>
          </a:p>
        </p:txBody>
      </p:sp>
    </p:spTree>
    <p:extLst>
      <p:ext uri="{BB962C8B-B14F-4D97-AF65-F5344CB8AC3E}">
        <p14:creationId xmlns:p14="http://schemas.microsoft.com/office/powerpoint/2010/main" val="29956908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Conclusions</a:t>
            </a:r>
            <a:endParaRPr lang="en-US" dirty="0"/>
          </a:p>
        </p:txBody>
      </p:sp>
      <p:sp>
        <p:nvSpPr>
          <p:cNvPr id="3" name="Text Placeholder 2"/>
          <p:cNvSpPr>
            <a:spLocks noGrp="1"/>
          </p:cNvSpPr>
          <p:nvPr>
            <p:ph type="body" idx="1"/>
          </p:nvPr>
        </p:nvSpPr>
        <p:spPr/>
        <p:txBody>
          <a:bodyPr/>
          <a:lstStyle/>
          <a:p>
            <a:r>
              <a:rPr lang="en-US" dirty="0" smtClean="0"/>
              <a:t>Contributions</a:t>
            </a:r>
            <a:endParaRPr lang="en-US" dirty="0"/>
          </a:p>
        </p:txBody>
      </p:sp>
      <p:sp>
        <p:nvSpPr>
          <p:cNvPr id="4" name="Content Placeholder 3"/>
          <p:cNvSpPr>
            <a:spLocks noGrp="1"/>
          </p:cNvSpPr>
          <p:nvPr>
            <p:ph sz="half" idx="2"/>
          </p:nvPr>
        </p:nvSpPr>
        <p:spPr/>
        <p:txBody>
          <a:bodyPr>
            <a:normAutofit/>
          </a:bodyPr>
          <a:lstStyle/>
          <a:p>
            <a:r>
              <a:rPr lang="en-US" dirty="0" smtClean="0"/>
              <a:t>Produces usable genealogy data from scanned books</a:t>
            </a:r>
          </a:p>
          <a:p>
            <a:r>
              <a:rPr lang="en-US" dirty="0" smtClean="0"/>
              <a:t>Does this using:</a:t>
            </a:r>
          </a:p>
          <a:p>
            <a:pPr lvl="1"/>
            <a:r>
              <a:rPr lang="en-US" dirty="0" smtClean="0"/>
              <a:t>Integration of several levels of knowledge</a:t>
            </a:r>
          </a:p>
          <a:p>
            <a:pPr lvl="1"/>
            <a:r>
              <a:rPr lang="en-US" dirty="0" smtClean="0"/>
              <a:t>An adaptation of Embodied Construction Grammar</a:t>
            </a:r>
          </a:p>
          <a:p>
            <a:pPr lvl="1"/>
            <a:r>
              <a:rPr lang="en-US" dirty="0" smtClean="0"/>
              <a:t>A cognitive architecture (Soar)</a:t>
            </a:r>
            <a:endParaRPr lang="en-US" dirty="0"/>
          </a:p>
        </p:txBody>
      </p:sp>
      <p:sp>
        <p:nvSpPr>
          <p:cNvPr id="5" name="Text Placeholder 4"/>
          <p:cNvSpPr>
            <a:spLocks noGrp="1"/>
          </p:cNvSpPr>
          <p:nvPr>
            <p:ph type="body" sz="quarter" idx="3"/>
          </p:nvPr>
        </p:nvSpPr>
        <p:spPr/>
        <p:txBody>
          <a:bodyPr/>
          <a:lstStyle/>
          <a:p>
            <a:r>
              <a:rPr lang="en-US" dirty="0" smtClean="0"/>
              <a:t>Future Work</a:t>
            </a:r>
            <a:endParaRPr lang="en-US" dirty="0"/>
          </a:p>
        </p:txBody>
      </p:sp>
      <p:sp>
        <p:nvSpPr>
          <p:cNvPr id="6" name="Content Placeholder 5"/>
          <p:cNvSpPr>
            <a:spLocks noGrp="1"/>
          </p:cNvSpPr>
          <p:nvPr>
            <p:ph sz="quarter" idx="4"/>
          </p:nvPr>
        </p:nvSpPr>
        <p:spPr/>
        <p:txBody>
          <a:bodyPr>
            <a:normAutofit/>
          </a:bodyPr>
          <a:lstStyle/>
          <a:p>
            <a:r>
              <a:rPr lang="en-US" dirty="0" smtClean="0"/>
              <a:t>Integrate parsing with semantics</a:t>
            </a:r>
          </a:p>
          <a:p>
            <a:r>
              <a:rPr lang="en-US" dirty="0" smtClean="0"/>
              <a:t>Develop a </a:t>
            </a:r>
            <a:r>
              <a:rPr lang="en-US" dirty="0" smtClean="0"/>
              <a:t>means to learn </a:t>
            </a:r>
            <a:r>
              <a:rPr lang="en-US" dirty="0"/>
              <a:t>many new constructions</a:t>
            </a:r>
            <a:endParaRPr lang="en-US" dirty="0" smtClean="0"/>
          </a:p>
          <a:p>
            <a:r>
              <a:rPr lang="en-US" dirty="0" smtClean="0"/>
              <a:t>Adapt </a:t>
            </a:r>
            <a:r>
              <a:rPr lang="en-US" dirty="0" smtClean="0"/>
              <a:t>to varying book </a:t>
            </a:r>
            <a:r>
              <a:rPr lang="en-US" dirty="0" smtClean="0"/>
              <a:t>styles</a:t>
            </a:r>
          </a:p>
          <a:p>
            <a:r>
              <a:rPr lang="en-US" dirty="0" smtClean="0"/>
              <a:t>Scale up to perform well on 100’s of thousands of books</a:t>
            </a:r>
            <a:endParaRPr lang="en-US" dirty="0"/>
          </a:p>
        </p:txBody>
      </p:sp>
      <p:sp>
        <p:nvSpPr>
          <p:cNvPr id="7" name="Date Placeholder 6"/>
          <p:cNvSpPr>
            <a:spLocks noGrp="1"/>
          </p:cNvSpPr>
          <p:nvPr>
            <p:ph type="dt" sz="half" idx="10"/>
          </p:nvPr>
        </p:nvSpPr>
        <p:spPr/>
        <p:txBody>
          <a:bodyPr/>
          <a:lstStyle/>
          <a:p>
            <a:r>
              <a:rPr lang="en-US" smtClean="0"/>
              <a:t>1/22/2015</a:t>
            </a:r>
            <a:endParaRPr lang="en-US"/>
          </a:p>
        </p:txBody>
      </p:sp>
      <p:sp>
        <p:nvSpPr>
          <p:cNvPr id="8" name="Footer Placeholder 7"/>
          <p:cNvSpPr>
            <a:spLocks noGrp="1"/>
          </p:cNvSpPr>
          <p:nvPr>
            <p:ph type="ftr" sz="quarter" idx="11"/>
          </p:nvPr>
        </p:nvSpPr>
        <p:spPr/>
        <p:txBody>
          <a:bodyPr/>
          <a:lstStyle/>
          <a:p>
            <a:r>
              <a:rPr lang="en-US" smtClean="0"/>
              <a:t>AAAI 2015 - IE with a Cognitive Agent</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18</a:t>
            </a:fld>
            <a:endParaRPr lang="en-US"/>
          </a:p>
        </p:txBody>
      </p:sp>
      <p:sp>
        <p:nvSpPr>
          <p:cNvPr id="10" name="TextBox 9"/>
          <p:cNvSpPr txBox="1"/>
          <p:nvPr/>
        </p:nvSpPr>
        <p:spPr>
          <a:xfrm>
            <a:off x="1143000" y="1219200"/>
            <a:ext cx="6400800" cy="400110"/>
          </a:xfrm>
          <a:prstGeom prst="rect">
            <a:avLst/>
          </a:prstGeom>
          <a:noFill/>
        </p:spPr>
        <p:txBody>
          <a:bodyPr wrap="square" rtlCol="0">
            <a:spAutoFit/>
          </a:bodyPr>
          <a:lstStyle/>
          <a:p>
            <a:pPr algn="ctr"/>
            <a:r>
              <a:rPr lang="en-US" sz="2000" i="1" dirty="0" smtClean="0"/>
              <a:t>It works! … and, it could work a lot better.</a:t>
            </a:r>
            <a:endParaRPr lang="en-US" sz="2000" i="1" dirty="0"/>
          </a:p>
        </p:txBody>
      </p:sp>
    </p:spTree>
    <p:extLst>
      <p:ext uri="{BB962C8B-B14F-4D97-AF65-F5344CB8AC3E}">
        <p14:creationId xmlns:p14="http://schemas.microsoft.com/office/powerpoint/2010/main" val="2352664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a:t>
            </a:r>
            <a:endParaRPr lang="en-US" dirty="0"/>
          </a:p>
        </p:txBody>
      </p:sp>
      <p:sp>
        <p:nvSpPr>
          <p:cNvPr id="3" name="Date Placeholder 2"/>
          <p:cNvSpPr>
            <a:spLocks noGrp="1"/>
          </p:cNvSpPr>
          <p:nvPr>
            <p:ph type="dt" sz="half" idx="10"/>
          </p:nvPr>
        </p:nvSpPr>
        <p:spPr/>
        <p:txBody>
          <a:bodyPr/>
          <a:lstStyle/>
          <a:p>
            <a:r>
              <a:rPr lang="en-US" smtClean="0"/>
              <a:t>1/22/2015</a:t>
            </a:r>
            <a:endParaRPr lang="en-US"/>
          </a:p>
        </p:txBody>
      </p:sp>
      <p:sp>
        <p:nvSpPr>
          <p:cNvPr id="4" name="Footer Placeholder 3"/>
          <p:cNvSpPr>
            <a:spLocks noGrp="1"/>
          </p:cNvSpPr>
          <p:nvPr>
            <p:ph type="ftr" sz="quarter" idx="11"/>
          </p:nvPr>
        </p:nvSpPr>
        <p:spPr/>
        <p:txBody>
          <a:bodyPr/>
          <a:lstStyle/>
          <a:p>
            <a:r>
              <a:rPr lang="en-US" smtClean="0"/>
              <a:t>AAAI 2015 - IE with a Cognitive Agent</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a:t>
            </a:fld>
            <a:endParaRPr lang="en-US"/>
          </a:p>
        </p:txBody>
      </p:sp>
      <p:pic>
        <p:nvPicPr>
          <p:cNvPr id="6" name="Picture 5" descr="C:\MA\Thesis\The Doc\Examples\CCLathrop.png"/>
          <p:cNvPicPr/>
          <p:nvPr/>
        </p:nvPicPr>
        <p:blipFill>
          <a:blip r:embed="rId3">
            <a:extLst>
              <a:ext uri="{28A0092B-C50C-407E-A947-70E740481C1C}">
                <a14:useLocalDpi xmlns:a14="http://schemas.microsoft.com/office/drawing/2010/main" val="0"/>
              </a:ext>
            </a:extLst>
          </a:blip>
          <a:srcRect/>
          <a:stretch>
            <a:fillRect/>
          </a:stretch>
        </p:blipFill>
        <p:spPr bwMode="auto">
          <a:xfrm>
            <a:off x="1219201" y="1828800"/>
            <a:ext cx="6934200" cy="3657599"/>
          </a:xfrm>
          <a:prstGeom prst="rect">
            <a:avLst/>
          </a:prstGeom>
          <a:noFill/>
          <a:ln>
            <a:noFill/>
          </a:ln>
        </p:spPr>
      </p:pic>
      <p:pic>
        <p:nvPicPr>
          <p:cNvPr id="47" name="Picture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9800" y="1143000"/>
            <a:ext cx="6324600" cy="4649118"/>
          </a:xfrm>
          <a:prstGeom prst="rect">
            <a:avLst/>
          </a:prstGeom>
        </p:spPr>
      </p:pic>
      <p:pic>
        <p:nvPicPr>
          <p:cNvPr id="51" name="Picture 5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90099" y="1722908"/>
            <a:ext cx="6453801" cy="4328172"/>
          </a:xfrm>
          <a:prstGeom prst="rect">
            <a:avLst/>
          </a:prstGeom>
        </p:spPr>
      </p:pic>
    </p:spTree>
    <p:extLst>
      <p:ext uri="{BB962C8B-B14F-4D97-AF65-F5344CB8AC3E}">
        <p14:creationId xmlns:p14="http://schemas.microsoft.com/office/powerpoint/2010/main" val="2927526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and Strategies</a:t>
            </a:r>
            <a:endParaRPr lang="en-US" dirty="0"/>
          </a:p>
        </p:txBody>
      </p:sp>
      <p:sp>
        <p:nvSpPr>
          <p:cNvPr id="3" name="Content Placeholder 2"/>
          <p:cNvSpPr>
            <a:spLocks noGrp="1"/>
          </p:cNvSpPr>
          <p:nvPr>
            <p:ph idx="1"/>
          </p:nvPr>
        </p:nvSpPr>
        <p:spPr>
          <a:xfrm>
            <a:off x="457200" y="1417638"/>
            <a:ext cx="8229600" cy="4708525"/>
          </a:xfrm>
        </p:spPr>
        <p:txBody>
          <a:bodyPr>
            <a:normAutofit fontScale="85000" lnSpcReduction="10000"/>
          </a:bodyPr>
          <a:lstStyle/>
          <a:p>
            <a:r>
              <a:rPr lang="en-US" dirty="0" err="1" smtClean="0"/>
              <a:t>OntoSoar</a:t>
            </a:r>
            <a:r>
              <a:rPr lang="en-US" dirty="0" smtClean="0"/>
              <a:t> project goals</a:t>
            </a:r>
          </a:p>
          <a:p>
            <a:pPr lvl="1"/>
            <a:r>
              <a:rPr lang="en-US" dirty="0" smtClean="0"/>
              <a:t>Extract genealogy facts from family history books</a:t>
            </a:r>
          </a:p>
          <a:p>
            <a:pPr lvl="1"/>
            <a:r>
              <a:rPr lang="en-US" dirty="0" smtClean="0"/>
              <a:t>Project extracted </a:t>
            </a:r>
            <a:r>
              <a:rPr lang="en-US" dirty="0"/>
              <a:t>information onto </a:t>
            </a:r>
            <a:r>
              <a:rPr lang="en-US" dirty="0" smtClean="0"/>
              <a:t>a conceptual </a:t>
            </a:r>
            <a:r>
              <a:rPr lang="en-US" dirty="0"/>
              <a:t>model </a:t>
            </a:r>
            <a:r>
              <a:rPr lang="en-US" dirty="0" smtClean="0"/>
              <a:t>to </a:t>
            </a:r>
            <a:r>
              <a:rPr lang="en-US" dirty="0"/>
              <a:t>populate </a:t>
            </a:r>
            <a:r>
              <a:rPr lang="en-US" dirty="0" smtClean="0"/>
              <a:t>a searchable database</a:t>
            </a:r>
          </a:p>
          <a:p>
            <a:r>
              <a:rPr lang="en-US" dirty="0" smtClean="0"/>
              <a:t>Strategies</a:t>
            </a:r>
          </a:p>
          <a:p>
            <a:pPr lvl="1"/>
            <a:r>
              <a:rPr lang="en-US" dirty="0" smtClean="0"/>
              <a:t>Use ideas from Embodied Construction Grammar</a:t>
            </a:r>
          </a:p>
          <a:p>
            <a:pPr lvl="1"/>
            <a:r>
              <a:rPr lang="en-US" dirty="0" smtClean="0"/>
              <a:t>Use the Soar cognitive architecture</a:t>
            </a:r>
          </a:p>
          <a:p>
            <a:pPr lvl="1"/>
            <a:r>
              <a:rPr lang="en-US" dirty="0" smtClean="0"/>
              <a:t>Integrate several levels of knowledge</a:t>
            </a:r>
          </a:p>
          <a:p>
            <a:r>
              <a:rPr lang="en-US" dirty="0"/>
              <a:t>Long term goals</a:t>
            </a:r>
          </a:p>
          <a:p>
            <a:pPr lvl="1"/>
            <a:r>
              <a:rPr lang="en-US" dirty="0"/>
              <a:t>Build computational models of human language processing</a:t>
            </a:r>
          </a:p>
          <a:p>
            <a:pPr lvl="1"/>
            <a:r>
              <a:rPr lang="en-US" dirty="0"/>
              <a:t>Apply these models to real-world applications</a:t>
            </a:r>
          </a:p>
          <a:p>
            <a:endParaRPr lang="en-US" dirty="0"/>
          </a:p>
          <a:p>
            <a:pPr lvl="1"/>
            <a:endParaRPr lang="en-US" dirty="0"/>
          </a:p>
        </p:txBody>
      </p:sp>
      <p:sp>
        <p:nvSpPr>
          <p:cNvPr id="4" name="Date Placeholder 3"/>
          <p:cNvSpPr>
            <a:spLocks noGrp="1"/>
          </p:cNvSpPr>
          <p:nvPr>
            <p:ph type="dt" sz="half" idx="10"/>
          </p:nvPr>
        </p:nvSpPr>
        <p:spPr/>
        <p:txBody>
          <a:bodyPr/>
          <a:lstStyle/>
          <a:p>
            <a:r>
              <a:rPr lang="en-US" smtClean="0"/>
              <a:t>1/22/2015</a:t>
            </a:r>
            <a:endParaRPr lang="en-US"/>
          </a:p>
        </p:txBody>
      </p:sp>
      <p:sp>
        <p:nvSpPr>
          <p:cNvPr id="5" name="Footer Placeholder 4"/>
          <p:cNvSpPr>
            <a:spLocks noGrp="1"/>
          </p:cNvSpPr>
          <p:nvPr>
            <p:ph type="ftr" sz="quarter" idx="11"/>
          </p:nvPr>
        </p:nvSpPr>
        <p:spPr/>
        <p:txBody>
          <a:bodyPr/>
          <a:lstStyle/>
          <a:p>
            <a:r>
              <a:rPr lang="en-US" smtClean="0"/>
              <a:t>AAAI 2015 - IE with a Cognitive Agent</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41143404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a:t>
            </a:r>
            <a:endParaRPr lang="en-US" dirty="0"/>
          </a:p>
        </p:txBody>
      </p:sp>
      <p:sp>
        <p:nvSpPr>
          <p:cNvPr id="3" name="Date Placeholder 2"/>
          <p:cNvSpPr>
            <a:spLocks noGrp="1"/>
          </p:cNvSpPr>
          <p:nvPr>
            <p:ph type="dt" sz="half" idx="10"/>
          </p:nvPr>
        </p:nvSpPr>
        <p:spPr/>
        <p:txBody>
          <a:bodyPr/>
          <a:lstStyle/>
          <a:p>
            <a:r>
              <a:rPr lang="en-US" smtClean="0"/>
              <a:t>1/22/2015</a:t>
            </a:r>
            <a:endParaRPr lang="en-US"/>
          </a:p>
        </p:txBody>
      </p:sp>
      <p:sp>
        <p:nvSpPr>
          <p:cNvPr id="4" name="Footer Placeholder 3"/>
          <p:cNvSpPr>
            <a:spLocks noGrp="1"/>
          </p:cNvSpPr>
          <p:nvPr>
            <p:ph type="ftr" sz="quarter" idx="11"/>
          </p:nvPr>
        </p:nvSpPr>
        <p:spPr/>
        <p:txBody>
          <a:bodyPr/>
          <a:lstStyle/>
          <a:p>
            <a:r>
              <a:rPr lang="en-US" smtClean="0"/>
              <a:t>AAAI 2015 - IE with a Cognitive Agent</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a:p>
        </p:txBody>
      </p:sp>
      <p:pic>
        <p:nvPicPr>
          <p:cNvPr id="6" name="Picture 5" descr="C:\MA\Thesis\The Doc\Examples\CCLathrop.png"/>
          <p:cNvPicPr/>
          <p:nvPr/>
        </p:nvPicPr>
        <p:blipFill>
          <a:blip r:embed="rId3">
            <a:extLst>
              <a:ext uri="{28A0092B-C50C-407E-A947-70E740481C1C}">
                <a14:useLocalDpi xmlns:a14="http://schemas.microsoft.com/office/drawing/2010/main" val="0"/>
              </a:ext>
            </a:extLst>
          </a:blip>
          <a:srcRect/>
          <a:stretch>
            <a:fillRect/>
          </a:stretch>
        </p:blipFill>
        <p:spPr bwMode="auto">
          <a:xfrm>
            <a:off x="1219201" y="1828800"/>
            <a:ext cx="6934200" cy="3657599"/>
          </a:xfrm>
          <a:prstGeom prst="rect">
            <a:avLst/>
          </a:prstGeom>
          <a:noFill/>
          <a:ln>
            <a:noFill/>
          </a:ln>
        </p:spPr>
      </p:pic>
      <p:sp>
        <p:nvSpPr>
          <p:cNvPr id="7" name="TextBox 6"/>
          <p:cNvSpPr txBox="1"/>
          <p:nvPr/>
        </p:nvSpPr>
        <p:spPr>
          <a:xfrm>
            <a:off x="2438400" y="1828800"/>
            <a:ext cx="2819400" cy="246888"/>
          </a:xfrm>
          <a:prstGeom prst="rect">
            <a:avLst/>
          </a:prstGeom>
          <a:solidFill>
            <a:srgbClr val="00B050">
              <a:alpha val="50196"/>
            </a:srgbClr>
          </a:solidFill>
          <a:ln>
            <a:solidFill>
              <a:schemeClr val="tx1"/>
            </a:solidFill>
          </a:ln>
        </p:spPr>
        <p:txBody>
          <a:bodyPr wrap="square" rtlCol="0">
            <a:spAutoFit/>
          </a:bodyPr>
          <a:lstStyle/>
          <a:p>
            <a:endParaRPr lang="en-US" sz="1200" dirty="0"/>
          </a:p>
        </p:txBody>
      </p:sp>
      <p:sp>
        <p:nvSpPr>
          <p:cNvPr id="8" name="TextBox 7"/>
          <p:cNvSpPr txBox="1"/>
          <p:nvPr/>
        </p:nvSpPr>
        <p:spPr>
          <a:xfrm>
            <a:off x="1943101" y="2115312"/>
            <a:ext cx="876299" cy="246888"/>
          </a:xfrm>
          <a:prstGeom prst="rect">
            <a:avLst/>
          </a:prstGeom>
          <a:solidFill>
            <a:srgbClr val="00B050">
              <a:alpha val="50196"/>
            </a:srgbClr>
          </a:solidFill>
          <a:ln>
            <a:solidFill>
              <a:schemeClr val="tx1"/>
            </a:solidFill>
          </a:ln>
        </p:spPr>
        <p:txBody>
          <a:bodyPr wrap="square" rtlCol="0">
            <a:spAutoFit/>
          </a:bodyPr>
          <a:lstStyle/>
          <a:p>
            <a:endParaRPr lang="en-US" sz="1200" dirty="0"/>
          </a:p>
        </p:txBody>
      </p:sp>
      <p:sp>
        <p:nvSpPr>
          <p:cNvPr id="9" name="TextBox 8"/>
          <p:cNvSpPr txBox="1"/>
          <p:nvPr/>
        </p:nvSpPr>
        <p:spPr>
          <a:xfrm>
            <a:off x="3276600" y="2115312"/>
            <a:ext cx="1447800" cy="246888"/>
          </a:xfrm>
          <a:prstGeom prst="rect">
            <a:avLst/>
          </a:prstGeom>
          <a:solidFill>
            <a:srgbClr val="00B050">
              <a:alpha val="50196"/>
            </a:srgbClr>
          </a:solidFill>
          <a:ln>
            <a:solidFill>
              <a:schemeClr val="tx1"/>
            </a:solidFill>
          </a:ln>
        </p:spPr>
        <p:txBody>
          <a:bodyPr wrap="square" rtlCol="0">
            <a:spAutoFit/>
          </a:bodyPr>
          <a:lstStyle/>
          <a:p>
            <a:endParaRPr lang="en-US" sz="1200" dirty="0"/>
          </a:p>
        </p:txBody>
      </p:sp>
      <p:sp>
        <p:nvSpPr>
          <p:cNvPr id="10" name="TextBox 9"/>
          <p:cNvSpPr txBox="1"/>
          <p:nvPr/>
        </p:nvSpPr>
        <p:spPr>
          <a:xfrm>
            <a:off x="5791200" y="2115312"/>
            <a:ext cx="2209800" cy="246888"/>
          </a:xfrm>
          <a:prstGeom prst="rect">
            <a:avLst/>
          </a:prstGeom>
          <a:solidFill>
            <a:srgbClr val="00B050">
              <a:alpha val="50196"/>
            </a:srgbClr>
          </a:solidFill>
          <a:ln>
            <a:solidFill>
              <a:schemeClr val="tx1"/>
            </a:solidFill>
          </a:ln>
        </p:spPr>
        <p:txBody>
          <a:bodyPr wrap="square" rtlCol="0">
            <a:spAutoFit/>
          </a:bodyPr>
          <a:lstStyle/>
          <a:p>
            <a:endParaRPr lang="en-US" sz="1200" dirty="0"/>
          </a:p>
        </p:txBody>
      </p:sp>
      <p:sp>
        <p:nvSpPr>
          <p:cNvPr id="11" name="TextBox 10"/>
          <p:cNvSpPr txBox="1"/>
          <p:nvPr/>
        </p:nvSpPr>
        <p:spPr>
          <a:xfrm>
            <a:off x="6858000" y="2362200"/>
            <a:ext cx="1143000" cy="246888"/>
          </a:xfrm>
          <a:prstGeom prst="rect">
            <a:avLst/>
          </a:prstGeom>
          <a:solidFill>
            <a:srgbClr val="00B050">
              <a:alpha val="50196"/>
            </a:srgbClr>
          </a:solidFill>
          <a:ln>
            <a:solidFill>
              <a:schemeClr val="tx1"/>
            </a:solidFill>
          </a:ln>
        </p:spPr>
        <p:txBody>
          <a:bodyPr wrap="square" rtlCol="0">
            <a:spAutoFit/>
          </a:bodyPr>
          <a:lstStyle/>
          <a:p>
            <a:endParaRPr lang="en-US" sz="1200" dirty="0"/>
          </a:p>
        </p:txBody>
      </p:sp>
      <p:sp>
        <p:nvSpPr>
          <p:cNvPr id="12" name="TextBox 11"/>
          <p:cNvSpPr txBox="1"/>
          <p:nvPr/>
        </p:nvSpPr>
        <p:spPr>
          <a:xfrm>
            <a:off x="1295400" y="2667000"/>
            <a:ext cx="1752600" cy="246888"/>
          </a:xfrm>
          <a:prstGeom prst="rect">
            <a:avLst/>
          </a:prstGeom>
          <a:solidFill>
            <a:srgbClr val="00B050">
              <a:alpha val="50196"/>
            </a:srgbClr>
          </a:solidFill>
          <a:ln>
            <a:solidFill>
              <a:schemeClr val="tx1"/>
            </a:solidFill>
          </a:ln>
        </p:spPr>
        <p:txBody>
          <a:bodyPr wrap="square" rtlCol="0">
            <a:spAutoFit/>
          </a:bodyPr>
          <a:lstStyle/>
          <a:p>
            <a:endParaRPr lang="en-US" sz="1200" dirty="0"/>
          </a:p>
        </p:txBody>
      </p:sp>
      <p:sp>
        <p:nvSpPr>
          <p:cNvPr id="13" name="TextBox 12"/>
          <p:cNvSpPr txBox="1"/>
          <p:nvPr/>
        </p:nvSpPr>
        <p:spPr>
          <a:xfrm>
            <a:off x="3505200" y="2667000"/>
            <a:ext cx="2438400" cy="246888"/>
          </a:xfrm>
          <a:prstGeom prst="rect">
            <a:avLst/>
          </a:prstGeom>
          <a:solidFill>
            <a:srgbClr val="00B050">
              <a:alpha val="50196"/>
            </a:srgbClr>
          </a:solidFill>
          <a:ln>
            <a:solidFill>
              <a:schemeClr val="tx1"/>
            </a:solidFill>
          </a:ln>
        </p:spPr>
        <p:txBody>
          <a:bodyPr wrap="square" rtlCol="0">
            <a:spAutoFit/>
          </a:bodyPr>
          <a:lstStyle/>
          <a:p>
            <a:endParaRPr lang="en-US" sz="1200" dirty="0"/>
          </a:p>
        </p:txBody>
      </p:sp>
      <p:sp>
        <p:nvSpPr>
          <p:cNvPr id="14" name="TextBox 13"/>
          <p:cNvSpPr txBox="1"/>
          <p:nvPr/>
        </p:nvSpPr>
        <p:spPr>
          <a:xfrm>
            <a:off x="6172200" y="2667000"/>
            <a:ext cx="1371600" cy="246888"/>
          </a:xfrm>
          <a:prstGeom prst="rect">
            <a:avLst/>
          </a:prstGeom>
          <a:solidFill>
            <a:srgbClr val="00B050">
              <a:alpha val="50196"/>
            </a:srgbClr>
          </a:solidFill>
          <a:ln>
            <a:solidFill>
              <a:schemeClr val="tx1"/>
            </a:solidFill>
          </a:ln>
        </p:spPr>
        <p:txBody>
          <a:bodyPr wrap="square" rtlCol="0">
            <a:spAutoFit/>
          </a:bodyPr>
          <a:lstStyle/>
          <a:p>
            <a:endParaRPr lang="en-US" sz="1200" dirty="0"/>
          </a:p>
        </p:txBody>
      </p:sp>
      <p:sp>
        <p:nvSpPr>
          <p:cNvPr id="15" name="TextBox 14"/>
          <p:cNvSpPr txBox="1"/>
          <p:nvPr/>
        </p:nvSpPr>
        <p:spPr>
          <a:xfrm>
            <a:off x="2209800" y="3810000"/>
            <a:ext cx="1371600" cy="210312"/>
          </a:xfrm>
          <a:prstGeom prst="rect">
            <a:avLst/>
          </a:prstGeom>
          <a:solidFill>
            <a:srgbClr val="00B050">
              <a:alpha val="50196"/>
            </a:srgbClr>
          </a:solidFill>
          <a:ln>
            <a:solidFill>
              <a:schemeClr val="tx1"/>
            </a:solidFill>
          </a:ln>
        </p:spPr>
        <p:txBody>
          <a:bodyPr wrap="square" rtlCol="0">
            <a:spAutoFit/>
          </a:bodyPr>
          <a:lstStyle/>
          <a:p>
            <a:endParaRPr lang="en-US" sz="1200" dirty="0"/>
          </a:p>
        </p:txBody>
      </p:sp>
      <p:sp>
        <p:nvSpPr>
          <p:cNvPr id="16" name="TextBox 15"/>
          <p:cNvSpPr txBox="1"/>
          <p:nvPr/>
        </p:nvSpPr>
        <p:spPr>
          <a:xfrm>
            <a:off x="2209800" y="4033167"/>
            <a:ext cx="1295400" cy="210312"/>
          </a:xfrm>
          <a:prstGeom prst="rect">
            <a:avLst/>
          </a:prstGeom>
          <a:solidFill>
            <a:srgbClr val="00B050">
              <a:alpha val="50196"/>
            </a:srgbClr>
          </a:solidFill>
          <a:ln>
            <a:solidFill>
              <a:schemeClr val="tx1"/>
            </a:solidFill>
          </a:ln>
        </p:spPr>
        <p:txBody>
          <a:bodyPr wrap="square" rtlCol="0">
            <a:spAutoFit/>
          </a:bodyPr>
          <a:lstStyle/>
          <a:p>
            <a:endParaRPr lang="en-US" sz="1200" dirty="0"/>
          </a:p>
        </p:txBody>
      </p:sp>
      <p:sp>
        <p:nvSpPr>
          <p:cNvPr id="17" name="TextBox 16"/>
          <p:cNvSpPr txBox="1"/>
          <p:nvPr/>
        </p:nvSpPr>
        <p:spPr>
          <a:xfrm>
            <a:off x="2171700" y="4243479"/>
            <a:ext cx="1485900" cy="210312"/>
          </a:xfrm>
          <a:prstGeom prst="rect">
            <a:avLst/>
          </a:prstGeom>
          <a:solidFill>
            <a:srgbClr val="00B050">
              <a:alpha val="50196"/>
            </a:srgbClr>
          </a:solidFill>
          <a:ln>
            <a:solidFill>
              <a:schemeClr val="tx1"/>
            </a:solidFill>
          </a:ln>
        </p:spPr>
        <p:txBody>
          <a:bodyPr wrap="square" rtlCol="0">
            <a:spAutoFit/>
          </a:bodyPr>
          <a:lstStyle/>
          <a:p>
            <a:endParaRPr lang="en-US" sz="1200" dirty="0"/>
          </a:p>
        </p:txBody>
      </p:sp>
      <p:sp>
        <p:nvSpPr>
          <p:cNvPr id="18" name="TextBox 17"/>
          <p:cNvSpPr txBox="1"/>
          <p:nvPr/>
        </p:nvSpPr>
        <p:spPr>
          <a:xfrm>
            <a:off x="2148509" y="4453791"/>
            <a:ext cx="1051891" cy="210312"/>
          </a:xfrm>
          <a:prstGeom prst="rect">
            <a:avLst/>
          </a:prstGeom>
          <a:solidFill>
            <a:srgbClr val="00B050">
              <a:alpha val="50196"/>
            </a:srgbClr>
          </a:solidFill>
          <a:ln>
            <a:solidFill>
              <a:schemeClr val="tx1"/>
            </a:solidFill>
          </a:ln>
        </p:spPr>
        <p:txBody>
          <a:bodyPr wrap="square" rtlCol="0">
            <a:spAutoFit/>
          </a:bodyPr>
          <a:lstStyle/>
          <a:p>
            <a:endParaRPr lang="en-US" sz="1200" dirty="0"/>
          </a:p>
        </p:txBody>
      </p:sp>
      <p:sp>
        <p:nvSpPr>
          <p:cNvPr id="19" name="TextBox 18"/>
          <p:cNvSpPr txBox="1"/>
          <p:nvPr/>
        </p:nvSpPr>
        <p:spPr>
          <a:xfrm>
            <a:off x="1748128" y="4800600"/>
            <a:ext cx="2214272" cy="210312"/>
          </a:xfrm>
          <a:prstGeom prst="rect">
            <a:avLst/>
          </a:prstGeom>
          <a:solidFill>
            <a:srgbClr val="00B050">
              <a:alpha val="50196"/>
            </a:srgbClr>
          </a:solidFill>
          <a:ln>
            <a:solidFill>
              <a:schemeClr val="tx1"/>
            </a:solidFill>
          </a:ln>
        </p:spPr>
        <p:txBody>
          <a:bodyPr wrap="square" rtlCol="0">
            <a:spAutoFit/>
          </a:bodyPr>
          <a:lstStyle/>
          <a:p>
            <a:endParaRPr lang="en-US" sz="1200" dirty="0"/>
          </a:p>
        </p:txBody>
      </p:sp>
      <p:sp>
        <p:nvSpPr>
          <p:cNvPr id="20" name="TextBox 19"/>
          <p:cNvSpPr txBox="1"/>
          <p:nvPr/>
        </p:nvSpPr>
        <p:spPr>
          <a:xfrm>
            <a:off x="6705600" y="1828800"/>
            <a:ext cx="457200" cy="246888"/>
          </a:xfrm>
          <a:prstGeom prst="rect">
            <a:avLst/>
          </a:prstGeom>
          <a:solidFill>
            <a:srgbClr val="00B0F0">
              <a:alpha val="50196"/>
            </a:srgbClr>
          </a:solidFill>
          <a:ln>
            <a:solidFill>
              <a:schemeClr val="tx1"/>
            </a:solidFill>
          </a:ln>
        </p:spPr>
        <p:txBody>
          <a:bodyPr wrap="square" rtlCol="0">
            <a:spAutoFit/>
          </a:bodyPr>
          <a:lstStyle/>
          <a:p>
            <a:endParaRPr lang="en-US" sz="1200" dirty="0"/>
          </a:p>
        </p:txBody>
      </p:sp>
      <p:sp>
        <p:nvSpPr>
          <p:cNvPr id="21" name="TextBox 20"/>
          <p:cNvSpPr txBox="1"/>
          <p:nvPr/>
        </p:nvSpPr>
        <p:spPr>
          <a:xfrm>
            <a:off x="7543800" y="1828800"/>
            <a:ext cx="457200" cy="246888"/>
          </a:xfrm>
          <a:prstGeom prst="rect">
            <a:avLst/>
          </a:prstGeom>
          <a:solidFill>
            <a:srgbClr val="00B0F0">
              <a:alpha val="50196"/>
            </a:srgbClr>
          </a:solidFill>
          <a:ln>
            <a:solidFill>
              <a:schemeClr val="tx1"/>
            </a:solidFill>
          </a:ln>
        </p:spPr>
        <p:txBody>
          <a:bodyPr wrap="square" rtlCol="0">
            <a:spAutoFit/>
          </a:bodyPr>
          <a:lstStyle/>
          <a:p>
            <a:endParaRPr lang="en-US" sz="1200" dirty="0"/>
          </a:p>
        </p:txBody>
      </p:sp>
      <p:sp>
        <p:nvSpPr>
          <p:cNvPr id="22" name="TextBox 21"/>
          <p:cNvSpPr txBox="1"/>
          <p:nvPr/>
        </p:nvSpPr>
        <p:spPr>
          <a:xfrm>
            <a:off x="5257800" y="2135389"/>
            <a:ext cx="457200" cy="246888"/>
          </a:xfrm>
          <a:prstGeom prst="rect">
            <a:avLst/>
          </a:prstGeom>
          <a:solidFill>
            <a:srgbClr val="00B0F0">
              <a:alpha val="50196"/>
            </a:srgbClr>
          </a:solidFill>
          <a:ln>
            <a:solidFill>
              <a:schemeClr val="tx1"/>
            </a:solidFill>
          </a:ln>
        </p:spPr>
        <p:txBody>
          <a:bodyPr wrap="square" rtlCol="0">
            <a:spAutoFit/>
          </a:bodyPr>
          <a:lstStyle/>
          <a:p>
            <a:endParaRPr lang="en-US" sz="1200" dirty="0"/>
          </a:p>
        </p:txBody>
      </p:sp>
      <p:sp>
        <p:nvSpPr>
          <p:cNvPr id="23" name="TextBox 22"/>
          <p:cNvSpPr txBox="1"/>
          <p:nvPr/>
        </p:nvSpPr>
        <p:spPr>
          <a:xfrm>
            <a:off x="7315200" y="2913888"/>
            <a:ext cx="685800" cy="246888"/>
          </a:xfrm>
          <a:prstGeom prst="rect">
            <a:avLst/>
          </a:prstGeom>
          <a:solidFill>
            <a:srgbClr val="00B0F0">
              <a:alpha val="50196"/>
            </a:srgbClr>
          </a:solidFill>
          <a:ln>
            <a:solidFill>
              <a:schemeClr val="tx1"/>
            </a:solidFill>
          </a:ln>
        </p:spPr>
        <p:txBody>
          <a:bodyPr wrap="square" rtlCol="0">
            <a:spAutoFit/>
          </a:bodyPr>
          <a:lstStyle/>
          <a:p>
            <a:endParaRPr lang="en-US" sz="1200" dirty="0"/>
          </a:p>
        </p:txBody>
      </p:sp>
      <p:sp>
        <p:nvSpPr>
          <p:cNvPr id="24" name="TextBox 23"/>
          <p:cNvSpPr txBox="1"/>
          <p:nvPr/>
        </p:nvSpPr>
        <p:spPr>
          <a:xfrm>
            <a:off x="3867978" y="3825969"/>
            <a:ext cx="381000" cy="210312"/>
          </a:xfrm>
          <a:prstGeom prst="rect">
            <a:avLst/>
          </a:prstGeom>
          <a:solidFill>
            <a:srgbClr val="00B0F0">
              <a:alpha val="50196"/>
            </a:srgbClr>
          </a:solidFill>
          <a:ln>
            <a:solidFill>
              <a:schemeClr val="tx1"/>
            </a:solidFill>
          </a:ln>
        </p:spPr>
        <p:txBody>
          <a:bodyPr wrap="square" rtlCol="0">
            <a:spAutoFit/>
          </a:bodyPr>
          <a:lstStyle/>
          <a:p>
            <a:endParaRPr lang="en-US" sz="1200" dirty="0"/>
          </a:p>
        </p:txBody>
      </p:sp>
      <p:sp>
        <p:nvSpPr>
          <p:cNvPr id="25" name="TextBox 24"/>
          <p:cNvSpPr txBox="1"/>
          <p:nvPr/>
        </p:nvSpPr>
        <p:spPr>
          <a:xfrm>
            <a:off x="7550426" y="3213652"/>
            <a:ext cx="457200" cy="246888"/>
          </a:xfrm>
          <a:prstGeom prst="rect">
            <a:avLst/>
          </a:prstGeom>
          <a:solidFill>
            <a:srgbClr val="00B0F0">
              <a:alpha val="50196"/>
            </a:srgbClr>
          </a:solidFill>
          <a:ln>
            <a:solidFill>
              <a:schemeClr val="tx1"/>
            </a:solidFill>
          </a:ln>
        </p:spPr>
        <p:txBody>
          <a:bodyPr wrap="square" rtlCol="0">
            <a:spAutoFit/>
          </a:bodyPr>
          <a:lstStyle/>
          <a:p>
            <a:endParaRPr lang="en-US" sz="1200" dirty="0"/>
          </a:p>
        </p:txBody>
      </p:sp>
      <p:sp>
        <p:nvSpPr>
          <p:cNvPr id="26" name="TextBox 25"/>
          <p:cNvSpPr txBox="1"/>
          <p:nvPr/>
        </p:nvSpPr>
        <p:spPr>
          <a:xfrm>
            <a:off x="1248355" y="3489562"/>
            <a:ext cx="694745" cy="246888"/>
          </a:xfrm>
          <a:prstGeom prst="rect">
            <a:avLst/>
          </a:prstGeom>
          <a:solidFill>
            <a:srgbClr val="00B0F0">
              <a:alpha val="50196"/>
            </a:srgbClr>
          </a:solidFill>
          <a:ln>
            <a:solidFill>
              <a:schemeClr val="tx1"/>
            </a:solidFill>
          </a:ln>
        </p:spPr>
        <p:txBody>
          <a:bodyPr wrap="square" rtlCol="0">
            <a:spAutoFit/>
          </a:bodyPr>
          <a:lstStyle/>
          <a:p>
            <a:endParaRPr lang="en-US" sz="1200" dirty="0"/>
          </a:p>
        </p:txBody>
      </p:sp>
      <p:sp>
        <p:nvSpPr>
          <p:cNvPr id="27" name="TextBox 26"/>
          <p:cNvSpPr txBox="1"/>
          <p:nvPr/>
        </p:nvSpPr>
        <p:spPr>
          <a:xfrm>
            <a:off x="4495801" y="3810000"/>
            <a:ext cx="381000" cy="210312"/>
          </a:xfrm>
          <a:prstGeom prst="rect">
            <a:avLst/>
          </a:prstGeom>
          <a:solidFill>
            <a:srgbClr val="00B0F0">
              <a:alpha val="50196"/>
            </a:srgbClr>
          </a:solidFill>
          <a:ln>
            <a:solidFill>
              <a:schemeClr val="tx1"/>
            </a:solidFill>
          </a:ln>
        </p:spPr>
        <p:txBody>
          <a:bodyPr wrap="square" rtlCol="0">
            <a:spAutoFit/>
          </a:bodyPr>
          <a:lstStyle/>
          <a:p>
            <a:endParaRPr lang="en-US" sz="1200" dirty="0"/>
          </a:p>
        </p:txBody>
      </p:sp>
      <p:sp>
        <p:nvSpPr>
          <p:cNvPr id="28" name="TextBox 27"/>
          <p:cNvSpPr txBox="1"/>
          <p:nvPr/>
        </p:nvSpPr>
        <p:spPr>
          <a:xfrm>
            <a:off x="3771569" y="4057087"/>
            <a:ext cx="381000" cy="210312"/>
          </a:xfrm>
          <a:prstGeom prst="rect">
            <a:avLst/>
          </a:prstGeom>
          <a:solidFill>
            <a:srgbClr val="00B0F0">
              <a:alpha val="50196"/>
            </a:srgbClr>
          </a:solidFill>
          <a:ln>
            <a:solidFill>
              <a:schemeClr val="tx1"/>
            </a:solidFill>
          </a:ln>
        </p:spPr>
        <p:txBody>
          <a:bodyPr wrap="square" rtlCol="0">
            <a:spAutoFit/>
          </a:bodyPr>
          <a:lstStyle/>
          <a:p>
            <a:endParaRPr lang="en-US" sz="1200" dirty="0"/>
          </a:p>
        </p:txBody>
      </p:sp>
      <p:sp>
        <p:nvSpPr>
          <p:cNvPr id="29" name="TextBox 28"/>
          <p:cNvSpPr txBox="1"/>
          <p:nvPr/>
        </p:nvSpPr>
        <p:spPr>
          <a:xfrm>
            <a:off x="4419600" y="4057087"/>
            <a:ext cx="381000" cy="210312"/>
          </a:xfrm>
          <a:prstGeom prst="rect">
            <a:avLst/>
          </a:prstGeom>
          <a:solidFill>
            <a:srgbClr val="00B0F0">
              <a:alpha val="50196"/>
            </a:srgbClr>
          </a:solidFill>
          <a:ln>
            <a:solidFill>
              <a:schemeClr val="tx1"/>
            </a:solidFill>
          </a:ln>
        </p:spPr>
        <p:txBody>
          <a:bodyPr wrap="square" rtlCol="0">
            <a:spAutoFit/>
          </a:bodyPr>
          <a:lstStyle/>
          <a:p>
            <a:endParaRPr lang="en-US" sz="1200" dirty="0"/>
          </a:p>
        </p:txBody>
      </p:sp>
      <p:sp>
        <p:nvSpPr>
          <p:cNvPr id="30" name="TextBox 29"/>
          <p:cNvSpPr txBox="1"/>
          <p:nvPr/>
        </p:nvSpPr>
        <p:spPr>
          <a:xfrm>
            <a:off x="4038600" y="4267399"/>
            <a:ext cx="381000" cy="210312"/>
          </a:xfrm>
          <a:prstGeom prst="rect">
            <a:avLst/>
          </a:prstGeom>
          <a:solidFill>
            <a:srgbClr val="00B0F0">
              <a:alpha val="50196"/>
            </a:srgbClr>
          </a:solidFill>
          <a:ln>
            <a:solidFill>
              <a:schemeClr val="tx1"/>
            </a:solidFill>
          </a:ln>
        </p:spPr>
        <p:txBody>
          <a:bodyPr wrap="square" rtlCol="0">
            <a:spAutoFit/>
          </a:bodyPr>
          <a:lstStyle/>
          <a:p>
            <a:endParaRPr lang="en-US" sz="1200" dirty="0"/>
          </a:p>
        </p:txBody>
      </p:sp>
      <p:sp>
        <p:nvSpPr>
          <p:cNvPr id="31" name="TextBox 30"/>
          <p:cNvSpPr txBox="1"/>
          <p:nvPr/>
        </p:nvSpPr>
        <p:spPr>
          <a:xfrm>
            <a:off x="3552245" y="4477711"/>
            <a:ext cx="381000" cy="210312"/>
          </a:xfrm>
          <a:prstGeom prst="rect">
            <a:avLst/>
          </a:prstGeom>
          <a:solidFill>
            <a:srgbClr val="00B0F0">
              <a:alpha val="50196"/>
            </a:srgbClr>
          </a:solidFill>
          <a:ln>
            <a:solidFill>
              <a:schemeClr val="tx1"/>
            </a:solidFill>
          </a:ln>
        </p:spPr>
        <p:txBody>
          <a:bodyPr wrap="square" rtlCol="0">
            <a:spAutoFit/>
          </a:bodyPr>
          <a:lstStyle/>
          <a:p>
            <a:endParaRPr lang="en-US" sz="1200" dirty="0"/>
          </a:p>
        </p:txBody>
      </p:sp>
      <p:sp>
        <p:nvSpPr>
          <p:cNvPr id="32" name="TextBox 31"/>
          <p:cNvSpPr txBox="1"/>
          <p:nvPr/>
        </p:nvSpPr>
        <p:spPr>
          <a:xfrm>
            <a:off x="1290928" y="3188804"/>
            <a:ext cx="457200" cy="246888"/>
          </a:xfrm>
          <a:prstGeom prst="rect">
            <a:avLst/>
          </a:prstGeom>
          <a:solidFill>
            <a:srgbClr val="00B0F0">
              <a:alpha val="50196"/>
            </a:srgbClr>
          </a:solidFill>
          <a:ln>
            <a:solidFill>
              <a:schemeClr val="tx1"/>
            </a:solidFill>
          </a:ln>
        </p:spPr>
        <p:txBody>
          <a:bodyPr wrap="square" rtlCol="0">
            <a:spAutoFit/>
          </a:bodyPr>
          <a:lstStyle/>
          <a:p>
            <a:endParaRPr lang="en-US" sz="1200" dirty="0"/>
          </a:p>
        </p:txBody>
      </p:sp>
      <p:sp>
        <p:nvSpPr>
          <p:cNvPr id="33" name="TextBox 32"/>
          <p:cNvSpPr txBox="1"/>
          <p:nvPr/>
        </p:nvSpPr>
        <p:spPr>
          <a:xfrm>
            <a:off x="6477000" y="1850931"/>
            <a:ext cx="113968" cy="246888"/>
          </a:xfrm>
          <a:prstGeom prst="rect">
            <a:avLst/>
          </a:prstGeom>
          <a:solidFill>
            <a:srgbClr val="FFC000">
              <a:alpha val="50196"/>
            </a:srgbClr>
          </a:solidFill>
          <a:ln>
            <a:solidFill>
              <a:schemeClr val="tx1"/>
            </a:solidFill>
          </a:ln>
        </p:spPr>
        <p:txBody>
          <a:bodyPr wrap="square" rtlCol="0">
            <a:spAutoFit/>
          </a:bodyPr>
          <a:lstStyle/>
          <a:p>
            <a:endParaRPr lang="en-US" sz="1200" dirty="0"/>
          </a:p>
        </p:txBody>
      </p:sp>
      <p:sp>
        <p:nvSpPr>
          <p:cNvPr id="34" name="TextBox 33"/>
          <p:cNvSpPr txBox="1"/>
          <p:nvPr/>
        </p:nvSpPr>
        <p:spPr>
          <a:xfrm>
            <a:off x="7297309" y="1847022"/>
            <a:ext cx="113968" cy="246888"/>
          </a:xfrm>
          <a:prstGeom prst="rect">
            <a:avLst/>
          </a:prstGeom>
          <a:solidFill>
            <a:srgbClr val="FFC000">
              <a:alpha val="50196"/>
            </a:srgbClr>
          </a:solidFill>
          <a:ln>
            <a:solidFill>
              <a:schemeClr val="tx1"/>
            </a:solidFill>
          </a:ln>
        </p:spPr>
        <p:txBody>
          <a:bodyPr wrap="square" rtlCol="0">
            <a:spAutoFit/>
          </a:bodyPr>
          <a:lstStyle/>
          <a:p>
            <a:endParaRPr lang="en-US" sz="1200" dirty="0"/>
          </a:p>
        </p:txBody>
      </p:sp>
      <p:sp>
        <p:nvSpPr>
          <p:cNvPr id="35" name="TextBox 34"/>
          <p:cNvSpPr txBox="1"/>
          <p:nvPr/>
        </p:nvSpPr>
        <p:spPr>
          <a:xfrm>
            <a:off x="4953000" y="2134064"/>
            <a:ext cx="190167" cy="246888"/>
          </a:xfrm>
          <a:prstGeom prst="rect">
            <a:avLst/>
          </a:prstGeom>
          <a:solidFill>
            <a:srgbClr val="FFC000">
              <a:alpha val="50196"/>
            </a:srgbClr>
          </a:solidFill>
          <a:ln>
            <a:solidFill>
              <a:schemeClr val="tx1"/>
            </a:solidFill>
          </a:ln>
        </p:spPr>
        <p:txBody>
          <a:bodyPr wrap="square" rtlCol="0">
            <a:spAutoFit/>
          </a:bodyPr>
          <a:lstStyle/>
          <a:p>
            <a:endParaRPr lang="en-US" sz="1200" dirty="0"/>
          </a:p>
        </p:txBody>
      </p:sp>
      <p:sp>
        <p:nvSpPr>
          <p:cNvPr id="36" name="TextBox 35"/>
          <p:cNvSpPr txBox="1"/>
          <p:nvPr/>
        </p:nvSpPr>
        <p:spPr>
          <a:xfrm>
            <a:off x="7658100" y="2667000"/>
            <a:ext cx="349526" cy="246888"/>
          </a:xfrm>
          <a:prstGeom prst="rect">
            <a:avLst/>
          </a:prstGeom>
          <a:solidFill>
            <a:srgbClr val="FFC000">
              <a:alpha val="50196"/>
            </a:srgbClr>
          </a:solidFill>
          <a:ln>
            <a:solidFill>
              <a:schemeClr val="tx1"/>
            </a:solidFill>
          </a:ln>
        </p:spPr>
        <p:txBody>
          <a:bodyPr wrap="square" rtlCol="0">
            <a:spAutoFit/>
          </a:bodyPr>
          <a:lstStyle/>
          <a:p>
            <a:endParaRPr lang="en-US" sz="1200" dirty="0"/>
          </a:p>
        </p:txBody>
      </p:sp>
      <p:sp>
        <p:nvSpPr>
          <p:cNvPr id="37" name="TextBox 36"/>
          <p:cNvSpPr txBox="1"/>
          <p:nvPr/>
        </p:nvSpPr>
        <p:spPr>
          <a:xfrm>
            <a:off x="4800600" y="2382277"/>
            <a:ext cx="571168" cy="246888"/>
          </a:xfrm>
          <a:prstGeom prst="rect">
            <a:avLst/>
          </a:prstGeom>
          <a:solidFill>
            <a:srgbClr val="FFC000">
              <a:alpha val="50196"/>
            </a:srgbClr>
          </a:solidFill>
          <a:ln>
            <a:solidFill>
              <a:schemeClr val="tx1"/>
            </a:solidFill>
          </a:ln>
        </p:spPr>
        <p:txBody>
          <a:bodyPr wrap="square" rtlCol="0">
            <a:spAutoFit/>
          </a:bodyPr>
          <a:lstStyle/>
          <a:p>
            <a:endParaRPr lang="en-US" sz="1200" dirty="0"/>
          </a:p>
        </p:txBody>
      </p:sp>
      <p:sp>
        <p:nvSpPr>
          <p:cNvPr id="38" name="TextBox 37"/>
          <p:cNvSpPr txBox="1"/>
          <p:nvPr/>
        </p:nvSpPr>
        <p:spPr>
          <a:xfrm>
            <a:off x="3657601" y="3807681"/>
            <a:ext cx="113968" cy="210312"/>
          </a:xfrm>
          <a:prstGeom prst="rect">
            <a:avLst/>
          </a:prstGeom>
          <a:solidFill>
            <a:srgbClr val="FFC000">
              <a:alpha val="50196"/>
            </a:srgbClr>
          </a:solidFill>
          <a:ln>
            <a:solidFill>
              <a:schemeClr val="tx1"/>
            </a:solidFill>
          </a:ln>
        </p:spPr>
        <p:txBody>
          <a:bodyPr wrap="square" rtlCol="0">
            <a:spAutoFit/>
          </a:bodyPr>
          <a:lstStyle/>
          <a:p>
            <a:endParaRPr lang="en-US" sz="1200" dirty="0"/>
          </a:p>
        </p:txBody>
      </p:sp>
      <p:sp>
        <p:nvSpPr>
          <p:cNvPr id="39" name="TextBox 38"/>
          <p:cNvSpPr txBox="1"/>
          <p:nvPr/>
        </p:nvSpPr>
        <p:spPr>
          <a:xfrm>
            <a:off x="4306958" y="3807681"/>
            <a:ext cx="113968" cy="210312"/>
          </a:xfrm>
          <a:prstGeom prst="rect">
            <a:avLst/>
          </a:prstGeom>
          <a:solidFill>
            <a:srgbClr val="FFC000">
              <a:alpha val="50196"/>
            </a:srgbClr>
          </a:solidFill>
          <a:ln>
            <a:solidFill>
              <a:schemeClr val="tx1"/>
            </a:solidFill>
          </a:ln>
        </p:spPr>
        <p:txBody>
          <a:bodyPr wrap="square" rtlCol="0">
            <a:spAutoFit/>
          </a:bodyPr>
          <a:lstStyle/>
          <a:p>
            <a:endParaRPr lang="en-US" sz="1200" dirty="0"/>
          </a:p>
        </p:txBody>
      </p:sp>
      <p:sp>
        <p:nvSpPr>
          <p:cNvPr id="40" name="TextBox 39"/>
          <p:cNvSpPr txBox="1"/>
          <p:nvPr/>
        </p:nvSpPr>
        <p:spPr>
          <a:xfrm>
            <a:off x="3581400" y="4036281"/>
            <a:ext cx="113968" cy="210312"/>
          </a:xfrm>
          <a:prstGeom prst="rect">
            <a:avLst/>
          </a:prstGeom>
          <a:solidFill>
            <a:srgbClr val="FFC000">
              <a:alpha val="50196"/>
            </a:srgbClr>
          </a:solidFill>
          <a:ln>
            <a:solidFill>
              <a:schemeClr val="tx1"/>
            </a:solidFill>
          </a:ln>
        </p:spPr>
        <p:txBody>
          <a:bodyPr wrap="square" rtlCol="0">
            <a:spAutoFit/>
          </a:bodyPr>
          <a:lstStyle/>
          <a:p>
            <a:endParaRPr lang="en-US" sz="1200" dirty="0"/>
          </a:p>
        </p:txBody>
      </p:sp>
      <p:sp>
        <p:nvSpPr>
          <p:cNvPr id="41" name="TextBox 40"/>
          <p:cNvSpPr txBox="1"/>
          <p:nvPr/>
        </p:nvSpPr>
        <p:spPr>
          <a:xfrm>
            <a:off x="4200941" y="4036281"/>
            <a:ext cx="113968" cy="210312"/>
          </a:xfrm>
          <a:prstGeom prst="rect">
            <a:avLst/>
          </a:prstGeom>
          <a:solidFill>
            <a:srgbClr val="FFC000">
              <a:alpha val="50196"/>
            </a:srgbClr>
          </a:solidFill>
          <a:ln>
            <a:solidFill>
              <a:schemeClr val="tx1"/>
            </a:solidFill>
          </a:ln>
        </p:spPr>
        <p:txBody>
          <a:bodyPr wrap="square" rtlCol="0">
            <a:spAutoFit/>
          </a:bodyPr>
          <a:lstStyle/>
          <a:p>
            <a:endParaRPr lang="en-US" sz="1200" dirty="0"/>
          </a:p>
        </p:txBody>
      </p:sp>
      <p:sp>
        <p:nvSpPr>
          <p:cNvPr id="42" name="TextBox 41"/>
          <p:cNvSpPr txBox="1"/>
          <p:nvPr/>
        </p:nvSpPr>
        <p:spPr>
          <a:xfrm>
            <a:off x="3771569" y="4259978"/>
            <a:ext cx="113968" cy="210312"/>
          </a:xfrm>
          <a:prstGeom prst="rect">
            <a:avLst/>
          </a:prstGeom>
          <a:solidFill>
            <a:srgbClr val="FFC000">
              <a:alpha val="50196"/>
            </a:srgbClr>
          </a:solidFill>
          <a:ln>
            <a:solidFill>
              <a:schemeClr val="tx1"/>
            </a:solidFill>
          </a:ln>
        </p:spPr>
        <p:txBody>
          <a:bodyPr wrap="square" rtlCol="0">
            <a:spAutoFit/>
          </a:bodyPr>
          <a:lstStyle/>
          <a:p>
            <a:endParaRPr lang="en-US" sz="1200" dirty="0"/>
          </a:p>
        </p:txBody>
      </p:sp>
      <p:sp>
        <p:nvSpPr>
          <p:cNvPr id="43" name="TextBox 42"/>
          <p:cNvSpPr txBox="1"/>
          <p:nvPr/>
        </p:nvSpPr>
        <p:spPr>
          <a:xfrm>
            <a:off x="3315032" y="4470290"/>
            <a:ext cx="113968" cy="210312"/>
          </a:xfrm>
          <a:prstGeom prst="rect">
            <a:avLst/>
          </a:prstGeom>
          <a:solidFill>
            <a:srgbClr val="FFC000">
              <a:alpha val="50196"/>
            </a:srgbClr>
          </a:solidFill>
          <a:ln>
            <a:solidFill>
              <a:schemeClr val="tx1"/>
            </a:solidFill>
          </a:ln>
        </p:spPr>
        <p:txBody>
          <a:bodyPr wrap="square" rtlCol="0">
            <a:spAutoFit/>
          </a:bodyPr>
          <a:lstStyle/>
          <a:p>
            <a:endParaRPr lang="en-US" sz="1200" dirty="0"/>
          </a:p>
        </p:txBody>
      </p:sp>
      <p:sp>
        <p:nvSpPr>
          <p:cNvPr id="44" name="TextBox 43"/>
          <p:cNvSpPr txBox="1"/>
          <p:nvPr/>
        </p:nvSpPr>
        <p:spPr>
          <a:xfrm>
            <a:off x="1278338" y="2115312"/>
            <a:ext cx="626662" cy="246888"/>
          </a:xfrm>
          <a:prstGeom prst="rect">
            <a:avLst/>
          </a:prstGeom>
          <a:solidFill>
            <a:schemeClr val="accent2">
              <a:lumMod val="60000"/>
              <a:lumOff val="40000"/>
              <a:alpha val="50196"/>
            </a:schemeClr>
          </a:solidFill>
          <a:ln>
            <a:solidFill>
              <a:schemeClr val="tx1"/>
            </a:solidFill>
          </a:ln>
        </p:spPr>
        <p:txBody>
          <a:bodyPr wrap="square" rtlCol="0">
            <a:spAutoFit/>
          </a:bodyPr>
          <a:lstStyle/>
          <a:p>
            <a:endParaRPr lang="en-US" sz="1200" dirty="0"/>
          </a:p>
        </p:txBody>
      </p:sp>
      <p:sp>
        <p:nvSpPr>
          <p:cNvPr id="45" name="TextBox 44"/>
          <p:cNvSpPr txBox="1"/>
          <p:nvPr/>
        </p:nvSpPr>
        <p:spPr>
          <a:xfrm>
            <a:off x="2819400" y="2115312"/>
            <a:ext cx="457200" cy="246888"/>
          </a:xfrm>
          <a:prstGeom prst="rect">
            <a:avLst/>
          </a:prstGeom>
          <a:solidFill>
            <a:schemeClr val="accent2">
              <a:lumMod val="60000"/>
              <a:lumOff val="40000"/>
              <a:alpha val="50196"/>
            </a:schemeClr>
          </a:solidFill>
          <a:ln>
            <a:solidFill>
              <a:schemeClr val="tx1"/>
            </a:solidFill>
          </a:ln>
        </p:spPr>
        <p:txBody>
          <a:bodyPr wrap="square" rtlCol="0">
            <a:spAutoFit/>
          </a:bodyPr>
          <a:lstStyle/>
          <a:p>
            <a:endParaRPr lang="en-US" sz="1200" dirty="0"/>
          </a:p>
        </p:txBody>
      </p:sp>
      <p:sp>
        <p:nvSpPr>
          <p:cNvPr id="46" name="TextBox 45"/>
          <p:cNvSpPr txBox="1"/>
          <p:nvPr/>
        </p:nvSpPr>
        <p:spPr>
          <a:xfrm>
            <a:off x="6076784" y="2362200"/>
            <a:ext cx="781216" cy="246888"/>
          </a:xfrm>
          <a:prstGeom prst="rect">
            <a:avLst/>
          </a:prstGeom>
          <a:solidFill>
            <a:schemeClr val="accent2">
              <a:lumMod val="60000"/>
              <a:lumOff val="40000"/>
              <a:alpha val="50196"/>
            </a:schemeClr>
          </a:solidFill>
          <a:ln>
            <a:solidFill>
              <a:schemeClr val="tx1"/>
            </a:solidFill>
          </a:ln>
        </p:spPr>
        <p:txBody>
          <a:bodyPr wrap="square" rtlCol="0">
            <a:spAutoFit/>
          </a:bodyPr>
          <a:lstStyle/>
          <a:p>
            <a:endParaRPr lang="en-US" sz="1200" dirty="0"/>
          </a:p>
        </p:txBody>
      </p:sp>
      <p:sp>
        <p:nvSpPr>
          <p:cNvPr id="48" name="TextBox 47"/>
          <p:cNvSpPr txBox="1"/>
          <p:nvPr/>
        </p:nvSpPr>
        <p:spPr>
          <a:xfrm>
            <a:off x="5506941" y="2382277"/>
            <a:ext cx="457200" cy="246888"/>
          </a:xfrm>
          <a:prstGeom prst="rect">
            <a:avLst/>
          </a:prstGeom>
          <a:solidFill>
            <a:srgbClr val="00B0F0">
              <a:alpha val="50196"/>
            </a:srgbClr>
          </a:solidFill>
          <a:ln>
            <a:solidFill>
              <a:schemeClr val="tx1"/>
            </a:solidFill>
          </a:ln>
        </p:spPr>
        <p:txBody>
          <a:bodyPr wrap="square" rtlCol="0">
            <a:spAutoFit/>
          </a:bodyPr>
          <a:lstStyle/>
          <a:p>
            <a:endParaRPr lang="en-US" sz="1200" dirty="0"/>
          </a:p>
        </p:txBody>
      </p:sp>
      <p:sp>
        <p:nvSpPr>
          <p:cNvPr id="49" name="TextBox 48"/>
          <p:cNvSpPr txBox="1"/>
          <p:nvPr/>
        </p:nvSpPr>
        <p:spPr>
          <a:xfrm>
            <a:off x="4953000" y="3450866"/>
            <a:ext cx="1371600" cy="246888"/>
          </a:xfrm>
          <a:prstGeom prst="rect">
            <a:avLst/>
          </a:prstGeom>
          <a:solidFill>
            <a:schemeClr val="accent2">
              <a:lumMod val="60000"/>
              <a:lumOff val="40000"/>
              <a:alpha val="50196"/>
            </a:schemeClr>
          </a:solidFill>
          <a:ln>
            <a:solidFill>
              <a:schemeClr val="tx1"/>
            </a:solidFill>
          </a:ln>
        </p:spPr>
        <p:txBody>
          <a:bodyPr wrap="square" rtlCol="0">
            <a:spAutoFit/>
          </a:bodyPr>
          <a:lstStyle/>
          <a:p>
            <a:endParaRPr lang="en-US" sz="1200" dirty="0"/>
          </a:p>
        </p:txBody>
      </p:sp>
    </p:spTree>
    <p:extLst>
      <p:ext uri="{BB962C8B-B14F-4D97-AF65-F5344CB8AC3E}">
        <p14:creationId xmlns:p14="http://schemas.microsoft.com/office/powerpoint/2010/main" val="287273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500"/>
                                        <p:tgtEl>
                                          <p:spTgt spid="2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500"/>
                                        <p:tgtEl>
                                          <p:spTgt spid="2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500"/>
                                        <p:tgtEl>
                                          <p:spTgt spid="2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fade">
                                      <p:cBhvr>
                                        <p:cTn id="76" dur="500"/>
                                        <p:tgtEl>
                                          <p:spTgt spid="30"/>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500"/>
                                        <p:tgtEl>
                                          <p:spTgt spid="3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500"/>
                                        <p:tgtEl>
                                          <p:spTgt spid="32"/>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500"/>
                                        <p:tgtEl>
                                          <p:spTgt spid="33"/>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4"/>
                                        </p:tgtEl>
                                        <p:attrNameLst>
                                          <p:attrName>style.visibility</p:attrName>
                                        </p:attrNameLst>
                                      </p:cBhvr>
                                      <p:to>
                                        <p:strVal val="visible"/>
                                      </p:to>
                                    </p:set>
                                    <p:animEffect transition="in" filter="fade">
                                      <p:cBhvr>
                                        <p:cTn id="88" dur="500"/>
                                        <p:tgtEl>
                                          <p:spTgt spid="34"/>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fade">
                                      <p:cBhvr>
                                        <p:cTn id="91" dur="500"/>
                                        <p:tgtEl>
                                          <p:spTgt spid="35"/>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6"/>
                                        </p:tgtEl>
                                        <p:attrNameLst>
                                          <p:attrName>style.visibility</p:attrName>
                                        </p:attrNameLst>
                                      </p:cBhvr>
                                      <p:to>
                                        <p:strVal val="visible"/>
                                      </p:to>
                                    </p:set>
                                    <p:animEffect transition="in" filter="fade">
                                      <p:cBhvr>
                                        <p:cTn id="94" dur="500"/>
                                        <p:tgtEl>
                                          <p:spTgt spid="36"/>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fade">
                                      <p:cBhvr>
                                        <p:cTn id="97" dur="500"/>
                                        <p:tgtEl>
                                          <p:spTgt spid="37"/>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500"/>
                                        <p:tgtEl>
                                          <p:spTgt spid="38"/>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fade">
                                      <p:cBhvr>
                                        <p:cTn id="103" dur="500"/>
                                        <p:tgtEl>
                                          <p:spTgt spid="39"/>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500"/>
                                        <p:tgtEl>
                                          <p:spTgt spid="40"/>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41"/>
                                        </p:tgtEl>
                                        <p:attrNameLst>
                                          <p:attrName>style.visibility</p:attrName>
                                        </p:attrNameLst>
                                      </p:cBhvr>
                                      <p:to>
                                        <p:strVal val="visible"/>
                                      </p:to>
                                    </p:set>
                                    <p:animEffect transition="in" filter="fade">
                                      <p:cBhvr>
                                        <p:cTn id="109" dur="500"/>
                                        <p:tgtEl>
                                          <p:spTgt spid="41"/>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fade">
                                      <p:cBhvr>
                                        <p:cTn id="112" dur="500"/>
                                        <p:tgtEl>
                                          <p:spTgt spid="42"/>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500"/>
                                        <p:tgtEl>
                                          <p:spTgt spid="43"/>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44"/>
                                        </p:tgtEl>
                                        <p:attrNameLst>
                                          <p:attrName>style.visibility</p:attrName>
                                        </p:attrNameLst>
                                      </p:cBhvr>
                                      <p:to>
                                        <p:strVal val="visible"/>
                                      </p:to>
                                    </p:set>
                                    <p:animEffect transition="in" filter="fade">
                                      <p:cBhvr>
                                        <p:cTn id="118" dur="500"/>
                                        <p:tgtEl>
                                          <p:spTgt spid="44"/>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45"/>
                                        </p:tgtEl>
                                        <p:attrNameLst>
                                          <p:attrName>style.visibility</p:attrName>
                                        </p:attrNameLst>
                                      </p:cBhvr>
                                      <p:to>
                                        <p:strVal val="visible"/>
                                      </p:to>
                                    </p:set>
                                    <p:animEffect transition="in" filter="fade">
                                      <p:cBhvr>
                                        <p:cTn id="121" dur="500"/>
                                        <p:tgtEl>
                                          <p:spTgt spid="45"/>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500"/>
                                        <p:tgtEl>
                                          <p:spTgt spid="46"/>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fade">
                                      <p:cBhvr>
                                        <p:cTn id="127" dur="500"/>
                                        <p:tgtEl>
                                          <p:spTgt spid="48"/>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49"/>
                                        </p:tgtEl>
                                        <p:attrNameLst>
                                          <p:attrName>style.visibility</p:attrName>
                                        </p:attrNameLst>
                                      </p:cBhvr>
                                      <p:to>
                                        <p:strVal val="visible"/>
                                      </p:to>
                                    </p:set>
                                    <p:animEffect transition="in" filter="fade">
                                      <p:cBhvr>
                                        <p:cTn id="13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8" grpId="0" animBg="1"/>
      <p:bldP spid="4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A Simple Ontology</a:t>
            </a:r>
            <a:endParaRPr lang="en-US" dirty="0"/>
          </a:p>
        </p:txBody>
      </p:sp>
      <p:sp>
        <p:nvSpPr>
          <p:cNvPr id="3" name="Date Placeholder 2"/>
          <p:cNvSpPr>
            <a:spLocks noGrp="1"/>
          </p:cNvSpPr>
          <p:nvPr>
            <p:ph type="dt" sz="half" idx="10"/>
          </p:nvPr>
        </p:nvSpPr>
        <p:spPr/>
        <p:txBody>
          <a:bodyPr/>
          <a:lstStyle/>
          <a:p>
            <a:r>
              <a:rPr lang="en-US" smtClean="0"/>
              <a:t>1/22/2015</a:t>
            </a:r>
            <a:endParaRPr lang="en-US"/>
          </a:p>
        </p:txBody>
      </p:sp>
      <p:sp>
        <p:nvSpPr>
          <p:cNvPr id="4" name="Footer Placeholder 3"/>
          <p:cNvSpPr>
            <a:spLocks noGrp="1"/>
          </p:cNvSpPr>
          <p:nvPr>
            <p:ph type="ftr" sz="quarter" idx="11"/>
          </p:nvPr>
        </p:nvSpPr>
        <p:spPr/>
        <p:txBody>
          <a:bodyPr/>
          <a:lstStyle/>
          <a:p>
            <a:r>
              <a:rPr lang="en-US" smtClean="0"/>
              <a:t>AAAI 2015 - IE with a Cognitive Agent</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5</a:t>
            </a:fld>
            <a:endParaRPr lang="en-US"/>
          </a:p>
        </p:txBody>
      </p:sp>
      <p:pic>
        <p:nvPicPr>
          <p:cNvPr id="7175" name="Picture 7" descr="C:\MA\Outgoing\2014 FHTW\Simple On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828800"/>
            <a:ext cx="5499314" cy="33797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251914" y="2133600"/>
            <a:ext cx="1295400" cy="923330"/>
          </a:xfrm>
          <a:prstGeom prst="rect">
            <a:avLst/>
          </a:prstGeom>
          <a:solidFill>
            <a:srgbClr val="33CC33"/>
          </a:solidFill>
          <a:ln>
            <a:solidFill>
              <a:schemeClr val="tx1"/>
            </a:solidFill>
          </a:ln>
        </p:spPr>
        <p:txBody>
          <a:bodyPr wrap="square" rtlCol="0">
            <a:spAutoFit/>
          </a:bodyPr>
          <a:lstStyle/>
          <a:p>
            <a:r>
              <a:rPr lang="en-US" dirty="0" smtClean="0"/>
              <a:t>Charles Christopher Lathrop</a:t>
            </a:r>
            <a:endParaRPr lang="en-US" dirty="0"/>
          </a:p>
        </p:txBody>
      </p:sp>
      <p:sp>
        <p:nvSpPr>
          <p:cNvPr id="7" name="Oval 6"/>
          <p:cNvSpPr/>
          <p:nvPr/>
        </p:nvSpPr>
        <p:spPr>
          <a:xfrm>
            <a:off x="6781800" y="2286000"/>
            <a:ext cx="152400" cy="15240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038600" y="2286000"/>
            <a:ext cx="152400" cy="15240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6934200" y="2370814"/>
            <a:ext cx="317714" cy="0"/>
          </a:xfrm>
          <a:prstGeom prst="straightConnector1">
            <a:avLst/>
          </a:prstGeom>
          <a:ln w="12700">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9" idx="7"/>
            <a:endCxn id="12" idx="3"/>
          </p:cNvCxnSpPr>
          <p:nvPr/>
        </p:nvCxnSpPr>
        <p:spPr>
          <a:xfrm flipV="1">
            <a:off x="4168682" y="1795322"/>
            <a:ext cx="840114" cy="512996"/>
          </a:xfrm>
          <a:prstGeom prst="straightConnector1">
            <a:avLst/>
          </a:prstGeom>
          <a:ln w="12700">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7" idx="1"/>
          </p:cNvCxnSpPr>
          <p:nvPr/>
        </p:nvCxnSpPr>
        <p:spPr>
          <a:xfrm>
            <a:off x="5334000" y="1795322"/>
            <a:ext cx="1470118" cy="512996"/>
          </a:xfrm>
          <a:prstGeom prst="straightConnector1">
            <a:avLst/>
          </a:prstGeom>
          <a:ln w="12700">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53000" y="1553155"/>
            <a:ext cx="457200" cy="276999"/>
            <a:chOff x="4953000" y="1553155"/>
            <a:chExt cx="457200" cy="276999"/>
          </a:xfrm>
        </p:grpSpPr>
        <p:sp>
          <p:nvSpPr>
            <p:cNvPr id="12" name="Oval 11"/>
            <p:cNvSpPr/>
            <p:nvPr/>
          </p:nvSpPr>
          <p:spPr>
            <a:xfrm>
              <a:off x="4953000" y="1600200"/>
              <a:ext cx="381000" cy="2286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953000" y="1553155"/>
              <a:ext cx="457200" cy="276999"/>
            </a:xfrm>
            <a:prstGeom prst="rect">
              <a:avLst/>
            </a:prstGeom>
            <a:noFill/>
          </p:spPr>
          <p:txBody>
            <a:bodyPr wrap="square" rtlCol="0">
              <a:spAutoFit/>
            </a:bodyPr>
            <a:lstStyle/>
            <a:p>
              <a:r>
                <a:rPr lang="en-US" sz="1200" dirty="0" smtClean="0"/>
                <a:t>has</a:t>
              </a:r>
              <a:endParaRPr lang="en-US" sz="1200" dirty="0"/>
            </a:p>
          </p:txBody>
        </p:sp>
      </p:grpSp>
      <p:sp>
        <p:nvSpPr>
          <p:cNvPr id="22" name="TextBox 21"/>
          <p:cNvSpPr txBox="1"/>
          <p:nvPr/>
        </p:nvSpPr>
        <p:spPr>
          <a:xfrm>
            <a:off x="6488882" y="4290650"/>
            <a:ext cx="647700" cy="369332"/>
          </a:xfrm>
          <a:prstGeom prst="rect">
            <a:avLst/>
          </a:prstGeom>
          <a:solidFill>
            <a:srgbClr val="00B0F0"/>
          </a:solidFill>
          <a:ln>
            <a:solidFill>
              <a:schemeClr val="tx1"/>
            </a:solidFill>
          </a:ln>
        </p:spPr>
        <p:txBody>
          <a:bodyPr wrap="square" rtlCol="0">
            <a:spAutoFit/>
          </a:bodyPr>
          <a:lstStyle/>
          <a:p>
            <a:r>
              <a:rPr lang="en-US" dirty="0" smtClean="0"/>
              <a:t>1865</a:t>
            </a:r>
            <a:endParaRPr lang="en-US" dirty="0"/>
          </a:p>
        </p:txBody>
      </p:sp>
      <p:sp>
        <p:nvSpPr>
          <p:cNvPr id="23" name="TextBox 22"/>
          <p:cNvSpPr txBox="1"/>
          <p:nvPr/>
        </p:nvSpPr>
        <p:spPr>
          <a:xfrm>
            <a:off x="3657600" y="4307878"/>
            <a:ext cx="647700" cy="369332"/>
          </a:xfrm>
          <a:prstGeom prst="rect">
            <a:avLst/>
          </a:prstGeom>
          <a:solidFill>
            <a:srgbClr val="00B0F0"/>
          </a:solidFill>
          <a:ln>
            <a:solidFill>
              <a:schemeClr val="tx1"/>
            </a:solidFill>
          </a:ln>
        </p:spPr>
        <p:txBody>
          <a:bodyPr wrap="square" rtlCol="0">
            <a:spAutoFit/>
          </a:bodyPr>
          <a:lstStyle/>
          <a:p>
            <a:r>
              <a:rPr lang="en-US" dirty="0" smtClean="0"/>
              <a:t>1817</a:t>
            </a:r>
            <a:endParaRPr lang="en-US" dirty="0"/>
          </a:p>
        </p:txBody>
      </p:sp>
      <p:sp>
        <p:nvSpPr>
          <p:cNvPr id="24" name="Oval 23"/>
          <p:cNvSpPr/>
          <p:nvPr/>
        </p:nvSpPr>
        <p:spPr>
          <a:xfrm>
            <a:off x="3124200" y="4407730"/>
            <a:ext cx="152400" cy="15240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a:endCxn id="23" idx="1"/>
          </p:cNvCxnSpPr>
          <p:nvPr/>
        </p:nvCxnSpPr>
        <p:spPr>
          <a:xfrm>
            <a:off x="3276600" y="4492544"/>
            <a:ext cx="381000" cy="0"/>
          </a:xfrm>
          <a:prstGeom prst="straightConnector1">
            <a:avLst/>
          </a:prstGeom>
          <a:ln w="12700">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5916659" y="4399116"/>
            <a:ext cx="152400" cy="15240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p:cNvCxnSpPr>
            <a:stCxn id="27" idx="6"/>
            <a:endCxn id="22" idx="1"/>
          </p:cNvCxnSpPr>
          <p:nvPr/>
        </p:nvCxnSpPr>
        <p:spPr>
          <a:xfrm>
            <a:off x="6069059" y="4475316"/>
            <a:ext cx="419823" cy="0"/>
          </a:xfrm>
          <a:prstGeom prst="straightConnector1">
            <a:avLst/>
          </a:prstGeom>
          <a:ln w="12700">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3524249" y="3429000"/>
            <a:ext cx="650875" cy="302621"/>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524250" y="3429001"/>
            <a:ext cx="781050" cy="276999"/>
          </a:xfrm>
          <a:prstGeom prst="rect">
            <a:avLst/>
          </a:prstGeom>
          <a:noFill/>
        </p:spPr>
        <p:txBody>
          <a:bodyPr wrap="square" rtlCol="0">
            <a:spAutoFit/>
          </a:bodyPr>
          <a:lstStyle/>
          <a:p>
            <a:r>
              <a:rPr lang="en-US" sz="1200" dirty="0" smtClean="0"/>
              <a:t>born on</a:t>
            </a:r>
            <a:endParaRPr lang="en-US" sz="1200" dirty="0"/>
          </a:p>
        </p:txBody>
      </p:sp>
      <p:sp>
        <p:nvSpPr>
          <p:cNvPr id="37" name="Oval 36"/>
          <p:cNvSpPr/>
          <p:nvPr/>
        </p:nvSpPr>
        <p:spPr>
          <a:xfrm>
            <a:off x="5926809" y="3380192"/>
            <a:ext cx="650875" cy="302621"/>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926810" y="3380193"/>
            <a:ext cx="781050" cy="276999"/>
          </a:xfrm>
          <a:prstGeom prst="rect">
            <a:avLst/>
          </a:prstGeom>
          <a:noFill/>
        </p:spPr>
        <p:txBody>
          <a:bodyPr wrap="square" rtlCol="0">
            <a:spAutoFit/>
          </a:bodyPr>
          <a:lstStyle/>
          <a:p>
            <a:r>
              <a:rPr lang="en-US" sz="1200" dirty="0" smtClean="0"/>
              <a:t>died on</a:t>
            </a:r>
            <a:endParaRPr lang="en-US" sz="1200" dirty="0"/>
          </a:p>
        </p:txBody>
      </p:sp>
      <p:cxnSp>
        <p:nvCxnSpPr>
          <p:cNvPr id="39" name="Straight Arrow Connector 38"/>
          <p:cNvCxnSpPr>
            <a:stCxn id="9" idx="5"/>
          </p:cNvCxnSpPr>
          <p:nvPr/>
        </p:nvCxnSpPr>
        <p:spPr>
          <a:xfrm>
            <a:off x="4168682" y="2416082"/>
            <a:ext cx="1900377" cy="1012918"/>
          </a:xfrm>
          <a:prstGeom prst="straightConnector1">
            <a:avLst/>
          </a:prstGeom>
          <a:ln w="12700">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9" idx="4"/>
            <a:endCxn id="36" idx="0"/>
          </p:cNvCxnSpPr>
          <p:nvPr/>
        </p:nvCxnSpPr>
        <p:spPr>
          <a:xfrm flipH="1">
            <a:off x="3914775" y="2438400"/>
            <a:ext cx="200025" cy="990601"/>
          </a:xfrm>
          <a:prstGeom prst="straightConnector1">
            <a:avLst/>
          </a:prstGeom>
          <a:ln w="12700">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endCxn id="24" idx="7"/>
          </p:cNvCxnSpPr>
          <p:nvPr/>
        </p:nvCxnSpPr>
        <p:spPr>
          <a:xfrm flipH="1">
            <a:off x="3254282" y="3703445"/>
            <a:ext cx="429861" cy="726603"/>
          </a:xfrm>
          <a:prstGeom prst="straightConnector1">
            <a:avLst/>
          </a:prstGeom>
          <a:ln w="12700">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endCxn id="27" idx="7"/>
          </p:cNvCxnSpPr>
          <p:nvPr/>
        </p:nvCxnSpPr>
        <p:spPr>
          <a:xfrm flipH="1">
            <a:off x="6046741" y="3672513"/>
            <a:ext cx="161049" cy="748921"/>
          </a:xfrm>
          <a:prstGeom prst="straightConnector1">
            <a:avLst/>
          </a:prstGeom>
          <a:ln w="12700">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884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par>
                                <p:cTn id="41" presetID="10" presetClass="entr" presetSubtype="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fade">
                                      <p:cBhvr>
                                        <p:cTn id="46" dur="500"/>
                                        <p:tgtEl>
                                          <p:spTgt spid="3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500"/>
                                        <p:tgtEl>
                                          <p:spTgt spid="3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500"/>
                                        <p:tgtEl>
                                          <p:spTgt spid="3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500"/>
                                        <p:tgtEl>
                                          <p:spTgt spid="38"/>
                                        </p:tgtEl>
                                      </p:cBhvr>
                                    </p:animEffect>
                                  </p:childTnLst>
                                </p:cTn>
                              </p:par>
                              <p:par>
                                <p:cTn id="56" presetID="10" presetClass="entr" presetSubtype="0" fill="hold" nodeType="with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fade">
                                      <p:cBhvr>
                                        <p:cTn id="58" dur="500"/>
                                        <p:tgtEl>
                                          <p:spTgt spid="39"/>
                                        </p:tgtEl>
                                      </p:cBhvr>
                                    </p:animEffect>
                                  </p:childTnLst>
                                </p:cTn>
                              </p:par>
                              <p:par>
                                <p:cTn id="59" presetID="10" presetClass="entr" presetSubtype="0" fill="hold"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fade">
                                      <p:cBhvr>
                                        <p:cTn id="61" dur="500"/>
                                        <p:tgtEl>
                                          <p:spTgt spid="44"/>
                                        </p:tgtEl>
                                      </p:cBhvr>
                                    </p:animEffect>
                                  </p:childTnLst>
                                </p:cTn>
                              </p:par>
                              <p:par>
                                <p:cTn id="62" presetID="10" presetClass="entr" presetSubtype="0" fill="hold" nodeType="with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500"/>
                                        <p:tgtEl>
                                          <p:spTgt spid="47"/>
                                        </p:tgtEl>
                                      </p:cBhvr>
                                    </p:animEffect>
                                  </p:childTnLst>
                                </p:cTn>
                              </p:par>
                              <p:par>
                                <p:cTn id="65" presetID="10" presetClass="entr" presetSubtype="0" fill="hold" nodeType="with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fade">
                                      <p:cBhvr>
                                        <p:cTn id="6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22" grpId="0" animBg="1"/>
      <p:bldP spid="23" grpId="0" animBg="1"/>
      <p:bldP spid="24" grpId="0" animBg="1"/>
      <p:bldP spid="27" grpId="0" animBg="1"/>
      <p:bldP spid="35" grpId="0" animBg="1"/>
      <p:bldP spid="36" grpId="0"/>
      <p:bldP spid="37" grpId="0" animBg="1"/>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Example2</a:t>
            </a:r>
            <a:endParaRPr lang="en-US" dirty="0"/>
          </a:p>
        </p:txBody>
      </p:sp>
      <p:sp>
        <p:nvSpPr>
          <p:cNvPr id="3" name="Date Placeholder 2"/>
          <p:cNvSpPr>
            <a:spLocks noGrp="1"/>
          </p:cNvSpPr>
          <p:nvPr>
            <p:ph type="dt" sz="half" idx="10"/>
          </p:nvPr>
        </p:nvSpPr>
        <p:spPr/>
        <p:txBody>
          <a:bodyPr/>
          <a:lstStyle/>
          <a:p>
            <a:r>
              <a:rPr lang="en-US" smtClean="0"/>
              <a:t>1/22/2015</a:t>
            </a:r>
            <a:endParaRPr lang="en-US"/>
          </a:p>
        </p:txBody>
      </p:sp>
      <p:sp>
        <p:nvSpPr>
          <p:cNvPr id="4" name="Footer Placeholder 3"/>
          <p:cNvSpPr>
            <a:spLocks noGrp="1"/>
          </p:cNvSpPr>
          <p:nvPr>
            <p:ph type="ftr" sz="quarter" idx="11"/>
          </p:nvPr>
        </p:nvSpPr>
        <p:spPr/>
        <p:txBody>
          <a:bodyPr/>
          <a:lstStyle/>
          <a:p>
            <a:r>
              <a:rPr lang="en-US" smtClean="0"/>
              <a:t>AAAI 2015 - IE with a Cognitive Agent</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6</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295634"/>
            <a:ext cx="6248400" cy="4681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971800" y="1371600"/>
            <a:ext cx="1828800" cy="246888"/>
          </a:xfrm>
          <a:prstGeom prst="rect">
            <a:avLst/>
          </a:prstGeom>
          <a:solidFill>
            <a:srgbClr val="00B050">
              <a:alpha val="50196"/>
            </a:srgbClr>
          </a:solidFill>
          <a:ln>
            <a:solidFill>
              <a:schemeClr val="tx1"/>
            </a:solidFill>
          </a:ln>
        </p:spPr>
        <p:txBody>
          <a:bodyPr wrap="square" rtlCol="0">
            <a:spAutoFit/>
          </a:bodyPr>
          <a:lstStyle/>
          <a:p>
            <a:endParaRPr lang="en-US" sz="1200" dirty="0"/>
          </a:p>
        </p:txBody>
      </p:sp>
      <p:sp>
        <p:nvSpPr>
          <p:cNvPr id="8" name="TextBox 7"/>
          <p:cNvSpPr txBox="1"/>
          <p:nvPr/>
        </p:nvSpPr>
        <p:spPr>
          <a:xfrm>
            <a:off x="2405268" y="1717946"/>
            <a:ext cx="716944" cy="246888"/>
          </a:xfrm>
          <a:prstGeom prst="rect">
            <a:avLst/>
          </a:prstGeom>
          <a:solidFill>
            <a:srgbClr val="00B050">
              <a:alpha val="50196"/>
            </a:srgbClr>
          </a:solidFill>
          <a:ln>
            <a:solidFill>
              <a:schemeClr val="tx1"/>
            </a:solidFill>
          </a:ln>
        </p:spPr>
        <p:txBody>
          <a:bodyPr wrap="square" rtlCol="0">
            <a:spAutoFit/>
          </a:bodyPr>
          <a:lstStyle/>
          <a:p>
            <a:endParaRPr lang="en-US" sz="1200" dirty="0"/>
          </a:p>
        </p:txBody>
      </p:sp>
      <p:sp>
        <p:nvSpPr>
          <p:cNvPr id="9" name="TextBox 8"/>
          <p:cNvSpPr txBox="1"/>
          <p:nvPr/>
        </p:nvSpPr>
        <p:spPr>
          <a:xfrm>
            <a:off x="6324600" y="1717946"/>
            <a:ext cx="412143" cy="246888"/>
          </a:xfrm>
          <a:prstGeom prst="rect">
            <a:avLst/>
          </a:prstGeom>
          <a:solidFill>
            <a:srgbClr val="00B050">
              <a:alpha val="50000"/>
            </a:srgbClr>
          </a:solidFill>
          <a:ln>
            <a:solidFill>
              <a:schemeClr val="tx1"/>
            </a:solidFill>
          </a:ln>
        </p:spPr>
        <p:txBody>
          <a:bodyPr wrap="square" rtlCol="0">
            <a:spAutoFit/>
          </a:bodyPr>
          <a:lstStyle/>
          <a:p>
            <a:endParaRPr lang="en-US" sz="1200" dirty="0"/>
          </a:p>
        </p:txBody>
      </p:sp>
      <p:sp>
        <p:nvSpPr>
          <p:cNvPr id="10" name="TextBox 9"/>
          <p:cNvSpPr txBox="1"/>
          <p:nvPr/>
        </p:nvSpPr>
        <p:spPr>
          <a:xfrm>
            <a:off x="1537915" y="2016716"/>
            <a:ext cx="1852985" cy="246888"/>
          </a:xfrm>
          <a:prstGeom prst="rect">
            <a:avLst/>
          </a:prstGeom>
          <a:solidFill>
            <a:srgbClr val="00B050">
              <a:alpha val="50000"/>
            </a:srgbClr>
          </a:solidFill>
          <a:ln>
            <a:solidFill>
              <a:schemeClr val="tx1"/>
            </a:solidFill>
          </a:ln>
        </p:spPr>
        <p:txBody>
          <a:bodyPr wrap="square" rtlCol="0">
            <a:spAutoFit/>
          </a:bodyPr>
          <a:lstStyle/>
          <a:p>
            <a:endParaRPr lang="en-US" sz="1200" dirty="0"/>
          </a:p>
        </p:txBody>
      </p:sp>
      <p:sp>
        <p:nvSpPr>
          <p:cNvPr id="11" name="TextBox 10"/>
          <p:cNvSpPr txBox="1"/>
          <p:nvPr/>
        </p:nvSpPr>
        <p:spPr>
          <a:xfrm>
            <a:off x="2819399" y="4267200"/>
            <a:ext cx="1219201" cy="246888"/>
          </a:xfrm>
          <a:prstGeom prst="rect">
            <a:avLst/>
          </a:prstGeom>
          <a:solidFill>
            <a:srgbClr val="00B050">
              <a:alpha val="50000"/>
            </a:srgbClr>
          </a:solidFill>
          <a:ln>
            <a:solidFill>
              <a:schemeClr val="tx1"/>
            </a:solidFill>
          </a:ln>
        </p:spPr>
        <p:txBody>
          <a:bodyPr wrap="square" rtlCol="0">
            <a:spAutoFit/>
          </a:bodyPr>
          <a:lstStyle/>
          <a:p>
            <a:endParaRPr lang="en-US" sz="1200" dirty="0"/>
          </a:p>
        </p:txBody>
      </p:sp>
      <p:sp>
        <p:nvSpPr>
          <p:cNvPr id="12" name="TextBox 11"/>
          <p:cNvSpPr txBox="1"/>
          <p:nvPr/>
        </p:nvSpPr>
        <p:spPr>
          <a:xfrm>
            <a:off x="5029199" y="4267200"/>
            <a:ext cx="2095499" cy="246888"/>
          </a:xfrm>
          <a:prstGeom prst="rect">
            <a:avLst/>
          </a:prstGeom>
          <a:solidFill>
            <a:srgbClr val="00B050">
              <a:alpha val="50000"/>
            </a:srgbClr>
          </a:solidFill>
          <a:ln>
            <a:solidFill>
              <a:schemeClr val="tx1"/>
            </a:solidFill>
          </a:ln>
        </p:spPr>
        <p:txBody>
          <a:bodyPr wrap="square" rtlCol="0">
            <a:spAutoFit/>
          </a:bodyPr>
          <a:lstStyle/>
          <a:p>
            <a:endParaRPr lang="en-US" sz="1200" dirty="0"/>
          </a:p>
        </p:txBody>
      </p:sp>
      <p:sp>
        <p:nvSpPr>
          <p:cNvPr id="13" name="TextBox 12"/>
          <p:cNvSpPr txBox="1"/>
          <p:nvPr/>
        </p:nvSpPr>
        <p:spPr>
          <a:xfrm>
            <a:off x="2057399" y="4800600"/>
            <a:ext cx="1143001" cy="246888"/>
          </a:xfrm>
          <a:prstGeom prst="rect">
            <a:avLst/>
          </a:prstGeom>
          <a:solidFill>
            <a:srgbClr val="00B050">
              <a:alpha val="50000"/>
            </a:srgbClr>
          </a:solidFill>
          <a:ln>
            <a:solidFill>
              <a:schemeClr val="tx1"/>
            </a:solidFill>
          </a:ln>
        </p:spPr>
        <p:txBody>
          <a:bodyPr wrap="square" rtlCol="0">
            <a:spAutoFit/>
          </a:bodyPr>
          <a:lstStyle/>
          <a:p>
            <a:endParaRPr lang="en-US" sz="1200" dirty="0"/>
          </a:p>
        </p:txBody>
      </p:sp>
      <p:sp>
        <p:nvSpPr>
          <p:cNvPr id="14" name="TextBox 13"/>
          <p:cNvSpPr txBox="1"/>
          <p:nvPr/>
        </p:nvSpPr>
        <p:spPr>
          <a:xfrm>
            <a:off x="5486398" y="5410200"/>
            <a:ext cx="2133601" cy="246888"/>
          </a:xfrm>
          <a:prstGeom prst="rect">
            <a:avLst/>
          </a:prstGeom>
          <a:solidFill>
            <a:srgbClr val="00B050">
              <a:alpha val="50000"/>
            </a:srgbClr>
          </a:solidFill>
          <a:ln>
            <a:solidFill>
              <a:schemeClr val="tx1"/>
            </a:solidFill>
          </a:ln>
        </p:spPr>
        <p:txBody>
          <a:bodyPr wrap="square" rtlCol="0">
            <a:spAutoFit/>
          </a:bodyPr>
          <a:lstStyle/>
          <a:p>
            <a:endParaRPr lang="en-US" sz="1200" dirty="0"/>
          </a:p>
        </p:txBody>
      </p:sp>
      <p:sp>
        <p:nvSpPr>
          <p:cNvPr id="15" name="TextBox 14"/>
          <p:cNvSpPr txBox="1"/>
          <p:nvPr/>
        </p:nvSpPr>
        <p:spPr>
          <a:xfrm>
            <a:off x="3657600" y="1717946"/>
            <a:ext cx="1371600" cy="246888"/>
          </a:xfrm>
          <a:prstGeom prst="rect">
            <a:avLst/>
          </a:prstGeom>
          <a:solidFill>
            <a:srgbClr val="00B0F0">
              <a:alpha val="50196"/>
            </a:srgbClr>
          </a:solidFill>
          <a:ln>
            <a:solidFill>
              <a:schemeClr val="tx1"/>
            </a:solidFill>
          </a:ln>
        </p:spPr>
        <p:txBody>
          <a:bodyPr wrap="square" rtlCol="0">
            <a:spAutoFit/>
          </a:bodyPr>
          <a:lstStyle/>
          <a:p>
            <a:endParaRPr lang="en-US" sz="1200" dirty="0"/>
          </a:p>
        </p:txBody>
      </p:sp>
      <p:sp>
        <p:nvSpPr>
          <p:cNvPr id="16" name="TextBox 15"/>
          <p:cNvSpPr txBox="1"/>
          <p:nvPr/>
        </p:nvSpPr>
        <p:spPr>
          <a:xfrm>
            <a:off x="3390900" y="2016716"/>
            <a:ext cx="1485900" cy="246888"/>
          </a:xfrm>
          <a:prstGeom prst="rect">
            <a:avLst/>
          </a:prstGeom>
          <a:solidFill>
            <a:srgbClr val="00B0F0">
              <a:alpha val="50196"/>
            </a:srgbClr>
          </a:solidFill>
          <a:ln>
            <a:solidFill>
              <a:schemeClr val="tx1"/>
            </a:solidFill>
          </a:ln>
        </p:spPr>
        <p:txBody>
          <a:bodyPr wrap="square" rtlCol="0">
            <a:spAutoFit/>
          </a:bodyPr>
          <a:lstStyle/>
          <a:p>
            <a:endParaRPr lang="en-US" sz="1200" dirty="0"/>
          </a:p>
        </p:txBody>
      </p:sp>
      <p:sp>
        <p:nvSpPr>
          <p:cNvPr id="17" name="TextBox 16"/>
          <p:cNvSpPr txBox="1"/>
          <p:nvPr/>
        </p:nvSpPr>
        <p:spPr>
          <a:xfrm>
            <a:off x="3932250" y="4800600"/>
            <a:ext cx="1554147" cy="246888"/>
          </a:xfrm>
          <a:prstGeom prst="rect">
            <a:avLst/>
          </a:prstGeom>
          <a:solidFill>
            <a:srgbClr val="00B0F0">
              <a:alpha val="50196"/>
            </a:srgbClr>
          </a:solidFill>
          <a:ln>
            <a:solidFill>
              <a:schemeClr val="tx1"/>
            </a:solidFill>
          </a:ln>
        </p:spPr>
        <p:txBody>
          <a:bodyPr wrap="square" rtlCol="0">
            <a:spAutoFit/>
          </a:bodyPr>
          <a:lstStyle/>
          <a:p>
            <a:endParaRPr lang="en-US" sz="1200" dirty="0"/>
          </a:p>
        </p:txBody>
      </p:sp>
      <p:sp>
        <p:nvSpPr>
          <p:cNvPr id="18" name="TextBox 17"/>
          <p:cNvSpPr txBox="1"/>
          <p:nvPr/>
        </p:nvSpPr>
        <p:spPr>
          <a:xfrm>
            <a:off x="4387133" y="5687303"/>
            <a:ext cx="1480268" cy="246888"/>
          </a:xfrm>
          <a:prstGeom prst="rect">
            <a:avLst/>
          </a:prstGeom>
          <a:solidFill>
            <a:srgbClr val="00B0F0">
              <a:alpha val="50196"/>
            </a:srgbClr>
          </a:solidFill>
          <a:ln>
            <a:solidFill>
              <a:schemeClr val="tx1"/>
            </a:solidFill>
          </a:ln>
        </p:spPr>
        <p:txBody>
          <a:bodyPr wrap="square" rtlCol="0">
            <a:spAutoFit/>
          </a:bodyPr>
          <a:lstStyle/>
          <a:p>
            <a:endParaRPr lang="en-US" sz="1200" dirty="0"/>
          </a:p>
        </p:txBody>
      </p:sp>
      <p:sp>
        <p:nvSpPr>
          <p:cNvPr id="19" name="TextBox 18"/>
          <p:cNvSpPr txBox="1"/>
          <p:nvPr/>
        </p:nvSpPr>
        <p:spPr>
          <a:xfrm>
            <a:off x="3124200" y="1717946"/>
            <a:ext cx="533400" cy="246888"/>
          </a:xfrm>
          <a:prstGeom prst="rect">
            <a:avLst/>
          </a:prstGeom>
          <a:solidFill>
            <a:srgbClr val="FFC000">
              <a:alpha val="38000"/>
            </a:srgbClr>
          </a:solidFill>
          <a:ln>
            <a:solidFill>
              <a:schemeClr val="tx1"/>
            </a:solidFill>
          </a:ln>
        </p:spPr>
        <p:txBody>
          <a:bodyPr wrap="square" rtlCol="0">
            <a:spAutoFit/>
          </a:bodyPr>
          <a:lstStyle/>
          <a:p>
            <a:endParaRPr lang="en-US" sz="1200" dirty="0"/>
          </a:p>
        </p:txBody>
      </p:sp>
      <p:sp>
        <p:nvSpPr>
          <p:cNvPr id="20" name="TextBox 19"/>
          <p:cNvSpPr txBox="1"/>
          <p:nvPr/>
        </p:nvSpPr>
        <p:spPr>
          <a:xfrm>
            <a:off x="6736743" y="1717946"/>
            <a:ext cx="883256" cy="246888"/>
          </a:xfrm>
          <a:prstGeom prst="rect">
            <a:avLst/>
          </a:prstGeom>
          <a:solidFill>
            <a:srgbClr val="FFC000">
              <a:alpha val="38000"/>
            </a:srgbClr>
          </a:solidFill>
          <a:ln>
            <a:solidFill>
              <a:schemeClr val="tx1"/>
            </a:solidFill>
          </a:ln>
        </p:spPr>
        <p:txBody>
          <a:bodyPr wrap="square" rtlCol="0">
            <a:spAutoFit/>
          </a:bodyPr>
          <a:lstStyle/>
          <a:p>
            <a:endParaRPr lang="en-US" sz="1200" dirty="0"/>
          </a:p>
        </p:txBody>
      </p:sp>
      <p:sp>
        <p:nvSpPr>
          <p:cNvPr id="21" name="TextBox 20"/>
          <p:cNvSpPr txBox="1"/>
          <p:nvPr/>
        </p:nvSpPr>
        <p:spPr>
          <a:xfrm>
            <a:off x="4038600" y="4271838"/>
            <a:ext cx="990600" cy="246888"/>
          </a:xfrm>
          <a:prstGeom prst="rect">
            <a:avLst/>
          </a:prstGeom>
          <a:solidFill>
            <a:srgbClr val="FFC000">
              <a:alpha val="38000"/>
            </a:srgbClr>
          </a:solidFill>
          <a:ln>
            <a:solidFill>
              <a:schemeClr val="tx1"/>
            </a:solidFill>
          </a:ln>
        </p:spPr>
        <p:txBody>
          <a:bodyPr wrap="square" rtlCol="0">
            <a:spAutoFit/>
          </a:bodyPr>
          <a:lstStyle/>
          <a:p>
            <a:endParaRPr lang="en-US" sz="1200" dirty="0"/>
          </a:p>
        </p:txBody>
      </p:sp>
      <p:sp>
        <p:nvSpPr>
          <p:cNvPr id="22" name="TextBox 21"/>
          <p:cNvSpPr txBox="1"/>
          <p:nvPr/>
        </p:nvSpPr>
        <p:spPr>
          <a:xfrm>
            <a:off x="3200400" y="4800600"/>
            <a:ext cx="731850" cy="246888"/>
          </a:xfrm>
          <a:prstGeom prst="rect">
            <a:avLst/>
          </a:prstGeom>
          <a:solidFill>
            <a:srgbClr val="FFC000">
              <a:alpha val="38000"/>
            </a:srgbClr>
          </a:solidFill>
          <a:ln>
            <a:solidFill>
              <a:schemeClr val="tx1"/>
            </a:solidFill>
          </a:ln>
        </p:spPr>
        <p:txBody>
          <a:bodyPr wrap="square" rtlCol="0">
            <a:spAutoFit/>
          </a:bodyPr>
          <a:lstStyle/>
          <a:p>
            <a:endParaRPr lang="en-US" sz="1200" dirty="0"/>
          </a:p>
        </p:txBody>
      </p:sp>
      <p:sp>
        <p:nvSpPr>
          <p:cNvPr id="23" name="TextBox 22"/>
          <p:cNvSpPr txBox="1"/>
          <p:nvPr/>
        </p:nvSpPr>
        <p:spPr>
          <a:xfrm>
            <a:off x="1600200" y="5681538"/>
            <a:ext cx="457199" cy="246888"/>
          </a:xfrm>
          <a:prstGeom prst="rect">
            <a:avLst/>
          </a:prstGeom>
          <a:solidFill>
            <a:srgbClr val="FFC000">
              <a:alpha val="38000"/>
            </a:srgbClr>
          </a:solidFill>
          <a:ln>
            <a:solidFill>
              <a:schemeClr val="tx1"/>
            </a:solidFill>
          </a:ln>
        </p:spPr>
        <p:txBody>
          <a:bodyPr wrap="square" rtlCol="0">
            <a:spAutoFit/>
          </a:bodyPr>
          <a:lstStyle/>
          <a:p>
            <a:endParaRPr lang="en-US" sz="1200" dirty="0"/>
          </a:p>
        </p:txBody>
      </p:sp>
      <p:sp>
        <p:nvSpPr>
          <p:cNvPr id="24" name="TextBox 23"/>
          <p:cNvSpPr txBox="1"/>
          <p:nvPr/>
        </p:nvSpPr>
        <p:spPr>
          <a:xfrm>
            <a:off x="6217257" y="4553712"/>
            <a:ext cx="412143" cy="246888"/>
          </a:xfrm>
          <a:prstGeom prst="rect">
            <a:avLst/>
          </a:prstGeom>
          <a:solidFill>
            <a:srgbClr val="00B050">
              <a:alpha val="50000"/>
            </a:srgbClr>
          </a:solidFill>
          <a:ln>
            <a:solidFill>
              <a:schemeClr val="tx1"/>
            </a:solidFill>
          </a:ln>
        </p:spPr>
        <p:txBody>
          <a:bodyPr wrap="square" rtlCol="0">
            <a:spAutoFit/>
          </a:bodyPr>
          <a:lstStyle/>
          <a:p>
            <a:endParaRPr lang="en-US" sz="1200" dirty="0"/>
          </a:p>
        </p:txBody>
      </p:sp>
      <p:sp>
        <p:nvSpPr>
          <p:cNvPr id="25" name="TextBox 24"/>
          <p:cNvSpPr txBox="1"/>
          <p:nvPr/>
        </p:nvSpPr>
        <p:spPr>
          <a:xfrm>
            <a:off x="6629399" y="4553712"/>
            <a:ext cx="990600" cy="246888"/>
          </a:xfrm>
          <a:prstGeom prst="rect">
            <a:avLst/>
          </a:prstGeom>
          <a:solidFill>
            <a:schemeClr val="accent2">
              <a:lumMod val="60000"/>
              <a:lumOff val="40000"/>
              <a:alpha val="38000"/>
            </a:schemeClr>
          </a:solidFill>
          <a:ln>
            <a:solidFill>
              <a:schemeClr val="tx1"/>
            </a:solidFill>
          </a:ln>
        </p:spPr>
        <p:txBody>
          <a:bodyPr wrap="square" rtlCol="0">
            <a:spAutoFit/>
          </a:bodyPr>
          <a:lstStyle/>
          <a:p>
            <a:endParaRPr lang="en-US" sz="1200" dirty="0"/>
          </a:p>
        </p:txBody>
      </p:sp>
      <p:sp>
        <p:nvSpPr>
          <p:cNvPr id="26" name="TextBox 25"/>
          <p:cNvSpPr txBox="1"/>
          <p:nvPr/>
        </p:nvSpPr>
        <p:spPr>
          <a:xfrm>
            <a:off x="1600199" y="4800600"/>
            <a:ext cx="457199" cy="246888"/>
          </a:xfrm>
          <a:prstGeom prst="rect">
            <a:avLst/>
          </a:prstGeom>
          <a:solidFill>
            <a:schemeClr val="accent2">
              <a:lumMod val="60000"/>
              <a:lumOff val="40000"/>
              <a:alpha val="38000"/>
            </a:schemeClr>
          </a:solidFill>
          <a:ln>
            <a:solidFill>
              <a:schemeClr val="tx1"/>
            </a:solidFill>
          </a:ln>
        </p:spPr>
        <p:txBody>
          <a:bodyPr wrap="square" rtlCol="0">
            <a:spAutoFit/>
          </a:bodyPr>
          <a:lstStyle/>
          <a:p>
            <a:endParaRPr lang="en-US" sz="1200" dirty="0"/>
          </a:p>
        </p:txBody>
      </p:sp>
      <p:sp>
        <p:nvSpPr>
          <p:cNvPr id="27" name="TextBox 26"/>
          <p:cNvSpPr txBox="1"/>
          <p:nvPr/>
        </p:nvSpPr>
        <p:spPr>
          <a:xfrm>
            <a:off x="1752600" y="1365438"/>
            <a:ext cx="1219200" cy="246888"/>
          </a:xfrm>
          <a:prstGeom prst="rect">
            <a:avLst/>
          </a:prstGeom>
          <a:solidFill>
            <a:schemeClr val="accent2">
              <a:lumMod val="60000"/>
              <a:lumOff val="40000"/>
              <a:alpha val="38000"/>
            </a:schemeClr>
          </a:solidFill>
          <a:ln>
            <a:solidFill>
              <a:schemeClr val="tx1"/>
            </a:solidFill>
          </a:ln>
        </p:spPr>
        <p:txBody>
          <a:bodyPr wrap="square" rtlCol="0">
            <a:spAutoFit/>
          </a:bodyPr>
          <a:lstStyle/>
          <a:p>
            <a:endParaRPr lang="en-US" sz="1200" dirty="0"/>
          </a:p>
        </p:txBody>
      </p:sp>
      <p:sp>
        <p:nvSpPr>
          <p:cNvPr id="35" name="TextBox 34"/>
          <p:cNvSpPr txBox="1"/>
          <p:nvPr/>
        </p:nvSpPr>
        <p:spPr>
          <a:xfrm>
            <a:off x="3023816" y="3962400"/>
            <a:ext cx="1685508" cy="246888"/>
          </a:xfrm>
          <a:prstGeom prst="rect">
            <a:avLst/>
          </a:prstGeom>
          <a:solidFill>
            <a:srgbClr val="00B050">
              <a:alpha val="50000"/>
            </a:srgbClr>
          </a:solidFill>
          <a:ln>
            <a:solidFill>
              <a:schemeClr val="tx1"/>
            </a:solidFill>
          </a:ln>
        </p:spPr>
        <p:txBody>
          <a:bodyPr wrap="square" rtlCol="0">
            <a:spAutoFit/>
          </a:bodyPr>
          <a:lstStyle/>
          <a:p>
            <a:endParaRPr lang="en-US" sz="1200" dirty="0"/>
          </a:p>
        </p:txBody>
      </p:sp>
      <p:sp>
        <p:nvSpPr>
          <p:cNvPr id="36" name="TextBox 35"/>
          <p:cNvSpPr txBox="1"/>
          <p:nvPr/>
        </p:nvSpPr>
        <p:spPr>
          <a:xfrm>
            <a:off x="4710486" y="3962400"/>
            <a:ext cx="547314" cy="246888"/>
          </a:xfrm>
          <a:prstGeom prst="rect">
            <a:avLst/>
          </a:prstGeom>
          <a:solidFill>
            <a:srgbClr val="FFC000">
              <a:alpha val="38000"/>
            </a:srgbClr>
          </a:solidFill>
          <a:ln>
            <a:solidFill>
              <a:schemeClr val="tx1"/>
            </a:solidFill>
          </a:ln>
        </p:spPr>
        <p:txBody>
          <a:bodyPr wrap="square" rtlCol="0">
            <a:spAutoFit/>
          </a:bodyPr>
          <a:lstStyle/>
          <a:p>
            <a:endParaRPr lang="en-US" sz="1200" dirty="0"/>
          </a:p>
        </p:txBody>
      </p:sp>
      <p:sp>
        <p:nvSpPr>
          <p:cNvPr id="37" name="TextBox 36"/>
          <p:cNvSpPr txBox="1"/>
          <p:nvPr/>
        </p:nvSpPr>
        <p:spPr>
          <a:xfrm>
            <a:off x="1600200" y="4267200"/>
            <a:ext cx="663934" cy="246888"/>
          </a:xfrm>
          <a:prstGeom prst="rect">
            <a:avLst/>
          </a:prstGeom>
          <a:solidFill>
            <a:srgbClr val="00B0F0">
              <a:alpha val="50196"/>
            </a:srgbClr>
          </a:solidFill>
          <a:ln>
            <a:solidFill>
              <a:schemeClr val="tx1"/>
            </a:solidFill>
          </a:ln>
        </p:spPr>
        <p:txBody>
          <a:bodyPr wrap="square" rtlCol="0">
            <a:spAutoFit/>
          </a:bodyPr>
          <a:lstStyle/>
          <a:p>
            <a:endParaRPr lang="en-US" sz="1200" dirty="0"/>
          </a:p>
        </p:txBody>
      </p:sp>
      <p:sp>
        <p:nvSpPr>
          <p:cNvPr id="38" name="TextBox 37"/>
          <p:cNvSpPr txBox="1"/>
          <p:nvPr/>
        </p:nvSpPr>
        <p:spPr>
          <a:xfrm>
            <a:off x="5127267" y="4551857"/>
            <a:ext cx="1089990" cy="246888"/>
          </a:xfrm>
          <a:prstGeom prst="rect">
            <a:avLst/>
          </a:prstGeom>
          <a:solidFill>
            <a:schemeClr val="accent2">
              <a:lumMod val="60000"/>
              <a:lumOff val="40000"/>
              <a:alpha val="38000"/>
            </a:schemeClr>
          </a:solidFill>
          <a:ln>
            <a:solidFill>
              <a:schemeClr val="tx1"/>
            </a:solidFill>
          </a:ln>
        </p:spPr>
        <p:txBody>
          <a:bodyPr wrap="square" rtlCol="0">
            <a:spAutoFit/>
          </a:bodyPr>
          <a:lstStyle/>
          <a:p>
            <a:endParaRPr lang="en-US" sz="1200" dirty="0"/>
          </a:p>
        </p:txBody>
      </p:sp>
      <p:sp>
        <p:nvSpPr>
          <p:cNvPr id="32" name="Oval 31"/>
          <p:cNvSpPr/>
          <p:nvPr/>
        </p:nvSpPr>
        <p:spPr>
          <a:xfrm>
            <a:off x="2713051" y="1765190"/>
            <a:ext cx="152400" cy="1524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p:cNvCxnSpPr>
            <a:stCxn id="32" idx="6"/>
            <a:endCxn id="51" idx="2"/>
          </p:cNvCxnSpPr>
          <p:nvPr/>
        </p:nvCxnSpPr>
        <p:spPr>
          <a:xfrm>
            <a:off x="2865451" y="1841390"/>
            <a:ext cx="3565497" cy="0"/>
          </a:xfrm>
          <a:prstGeom prst="straightConnector1">
            <a:avLst/>
          </a:prstGeom>
          <a:ln w="38100">
            <a:solidFill>
              <a:schemeClr val="accent2">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6430948" y="1765190"/>
            <a:ext cx="152400" cy="1524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3163625" y="4314444"/>
            <a:ext cx="152400" cy="1524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6350111" y="4629382"/>
            <a:ext cx="152400" cy="1524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6026259" y="5457444"/>
            <a:ext cx="152400" cy="1524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Arrow Connector 56"/>
          <p:cNvCxnSpPr>
            <a:stCxn id="32" idx="4"/>
            <a:endCxn id="52" idx="0"/>
          </p:cNvCxnSpPr>
          <p:nvPr/>
        </p:nvCxnSpPr>
        <p:spPr>
          <a:xfrm>
            <a:off x="2789251" y="1917590"/>
            <a:ext cx="450574" cy="2396854"/>
          </a:xfrm>
          <a:prstGeom prst="straightConnector1">
            <a:avLst/>
          </a:prstGeom>
          <a:ln w="38100">
            <a:solidFill>
              <a:schemeClr val="accent2">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52" idx="6"/>
            <a:endCxn id="53" idx="2"/>
          </p:cNvCxnSpPr>
          <p:nvPr/>
        </p:nvCxnSpPr>
        <p:spPr>
          <a:xfrm>
            <a:off x="3316025" y="4390644"/>
            <a:ext cx="3034086" cy="314938"/>
          </a:xfrm>
          <a:prstGeom prst="straightConnector1">
            <a:avLst/>
          </a:prstGeom>
          <a:ln w="38100">
            <a:solidFill>
              <a:schemeClr val="accent2">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52" idx="5"/>
            <a:endCxn id="54" idx="2"/>
          </p:cNvCxnSpPr>
          <p:nvPr/>
        </p:nvCxnSpPr>
        <p:spPr>
          <a:xfrm>
            <a:off x="3293707" y="4444526"/>
            <a:ext cx="2732552" cy="1089118"/>
          </a:xfrm>
          <a:prstGeom prst="straightConnector1">
            <a:avLst/>
          </a:prstGeom>
          <a:ln w="38100">
            <a:solidFill>
              <a:schemeClr val="accent2">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934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500"/>
                                        <p:tgtEl>
                                          <p:spTgt spid="2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500"/>
                                        <p:tgtEl>
                                          <p:spTgt spid="2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500"/>
                                        <p:tgtEl>
                                          <p:spTgt spid="35"/>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fade">
                                      <p:cBhvr>
                                        <p:cTn id="73" dur="500"/>
                                        <p:tgtEl>
                                          <p:spTgt spid="36"/>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500"/>
                                        <p:tgtEl>
                                          <p:spTgt spid="37"/>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500"/>
                                        <p:tgtEl>
                                          <p:spTgt spid="38"/>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500"/>
                                        <p:tgtEl>
                                          <p:spTgt spid="32"/>
                                        </p:tgtEl>
                                      </p:cBhvr>
                                    </p:animEffect>
                                  </p:childTnLst>
                                </p:cTn>
                              </p:par>
                              <p:par>
                                <p:cTn id="85" presetID="10" presetClass="entr" presetSubtype="0" fill="hold" nodeType="with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500"/>
                                        <p:tgtEl>
                                          <p:spTgt spid="28"/>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500"/>
                                        <p:tgtEl>
                                          <p:spTgt spid="51"/>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52"/>
                                        </p:tgtEl>
                                        <p:attrNameLst>
                                          <p:attrName>style.visibility</p:attrName>
                                        </p:attrNameLst>
                                      </p:cBhvr>
                                      <p:to>
                                        <p:strVal val="visible"/>
                                      </p:to>
                                    </p:set>
                                    <p:animEffect transition="in" filter="fade">
                                      <p:cBhvr>
                                        <p:cTn id="93" dur="500"/>
                                        <p:tgtEl>
                                          <p:spTgt spid="52"/>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fade">
                                      <p:cBhvr>
                                        <p:cTn id="96" dur="500"/>
                                        <p:tgtEl>
                                          <p:spTgt spid="53"/>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54"/>
                                        </p:tgtEl>
                                        <p:attrNameLst>
                                          <p:attrName>style.visibility</p:attrName>
                                        </p:attrNameLst>
                                      </p:cBhvr>
                                      <p:to>
                                        <p:strVal val="visible"/>
                                      </p:to>
                                    </p:set>
                                    <p:animEffect transition="in" filter="fade">
                                      <p:cBhvr>
                                        <p:cTn id="99" dur="500"/>
                                        <p:tgtEl>
                                          <p:spTgt spid="54"/>
                                        </p:tgtEl>
                                      </p:cBhvr>
                                    </p:animEffect>
                                  </p:childTnLst>
                                </p:cTn>
                              </p:par>
                              <p:par>
                                <p:cTn id="100" presetID="10" presetClass="entr" presetSubtype="0" fill="hold" nodeType="with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fade">
                                      <p:cBhvr>
                                        <p:cTn id="102" dur="500"/>
                                        <p:tgtEl>
                                          <p:spTgt spid="57"/>
                                        </p:tgtEl>
                                      </p:cBhvr>
                                    </p:animEffect>
                                  </p:childTnLst>
                                </p:cTn>
                              </p:par>
                              <p:par>
                                <p:cTn id="103" presetID="10" presetClass="entr" presetSubtype="0" fill="hold" nodeType="withEffect">
                                  <p:stCondLst>
                                    <p:cond delay="0"/>
                                  </p:stCondLst>
                                  <p:childTnLst>
                                    <p:set>
                                      <p:cBhvr>
                                        <p:cTn id="104" dur="1" fill="hold">
                                          <p:stCondLst>
                                            <p:cond delay="0"/>
                                          </p:stCondLst>
                                        </p:cTn>
                                        <p:tgtEl>
                                          <p:spTgt spid="61"/>
                                        </p:tgtEl>
                                        <p:attrNameLst>
                                          <p:attrName>style.visibility</p:attrName>
                                        </p:attrNameLst>
                                      </p:cBhvr>
                                      <p:to>
                                        <p:strVal val="visible"/>
                                      </p:to>
                                    </p:set>
                                    <p:animEffect transition="in" filter="fade">
                                      <p:cBhvr>
                                        <p:cTn id="105" dur="500"/>
                                        <p:tgtEl>
                                          <p:spTgt spid="61"/>
                                        </p:tgtEl>
                                      </p:cBhvr>
                                    </p:animEffect>
                                  </p:childTnLst>
                                </p:cTn>
                              </p:par>
                              <p:par>
                                <p:cTn id="106" presetID="10" presetClass="entr" presetSubtype="0" fill="hold" nodeType="withEffect">
                                  <p:stCondLst>
                                    <p:cond delay="0"/>
                                  </p:stCondLst>
                                  <p:childTnLst>
                                    <p:set>
                                      <p:cBhvr>
                                        <p:cTn id="107" dur="1" fill="hold">
                                          <p:stCondLst>
                                            <p:cond delay="0"/>
                                          </p:stCondLst>
                                        </p:cTn>
                                        <p:tgtEl>
                                          <p:spTgt spid="64"/>
                                        </p:tgtEl>
                                        <p:attrNameLst>
                                          <p:attrName>style.visibility</p:attrName>
                                        </p:attrNameLst>
                                      </p:cBhvr>
                                      <p:to>
                                        <p:strVal val="visible"/>
                                      </p:to>
                                    </p:set>
                                    <p:animEffect transition="in" filter="fade">
                                      <p:cBhvr>
                                        <p:cTn id="108"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35" grpId="0" animBg="1"/>
      <p:bldP spid="36" grpId="0" animBg="1"/>
      <p:bldP spid="37" grpId="0" animBg="1"/>
      <p:bldP spid="38" grpId="0" animBg="1"/>
      <p:bldP spid="32" grpId="0" animBg="1"/>
      <p:bldP spid="51" grpId="0" animBg="1"/>
      <p:bldP spid="52" grpId="0" animBg="1"/>
      <p:bldP spid="53" grpId="0" animBg="1"/>
      <p:bldP spid="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More Complex Ontology</a:t>
            </a:r>
            <a:endParaRPr lang="en-US" dirty="0"/>
          </a:p>
        </p:txBody>
      </p:sp>
      <p:sp>
        <p:nvSpPr>
          <p:cNvPr id="3" name="Date Placeholder 2"/>
          <p:cNvSpPr>
            <a:spLocks noGrp="1"/>
          </p:cNvSpPr>
          <p:nvPr>
            <p:ph type="dt" sz="half" idx="10"/>
          </p:nvPr>
        </p:nvSpPr>
        <p:spPr/>
        <p:txBody>
          <a:bodyPr/>
          <a:lstStyle/>
          <a:p>
            <a:r>
              <a:rPr lang="en-US" smtClean="0"/>
              <a:t>1/22/2015</a:t>
            </a:r>
            <a:endParaRPr lang="en-US"/>
          </a:p>
        </p:txBody>
      </p:sp>
      <p:sp>
        <p:nvSpPr>
          <p:cNvPr id="4" name="Footer Placeholder 3"/>
          <p:cNvSpPr>
            <a:spLocks noGrp="1"/>
          </p:cNvSpPr>
          <p:nvPr>
            <p:ph type="ftr" sz="quarter" idx="11"/>
          </p:nvPr>
        </p:nvSpPr>
        <p:spPr/>
        <p:txBody>
          <a:bodyPr/>
          <a:lstStyle/>
          <a:p>
            <a:r>
              <a:rPr lang="en-US" smtClean="0"/>
              <a:t>AAAI 2015 - IE with a Cognitive Agent</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7</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5438" y="1447800"/>
            <a:ext cx="76454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52400" y="1458931"/>
            <a:ext cx="1295400" cy="276999"/>
          </a:xfrm>
          <a:prstGeom prst="rect">
            <a:avLst/>
          </a:prstGeom>
          <a:solidFill>
            <a:srgbClr val="33CC33"/>
          </a:solidFill>
          <a:ln>
            <a:solidFill>
              <a:schemeClr val="tx1"/>
            </a:solidFill>
          </a:ln>
        </p:spPr>
        <p:txBody>
          <a:bodyPr wrap="square" rtlCol="0">
            <a:spAutoFit/>
          </a:bodyPr>
          <a:lstStyle/>
          <a:p>
            <a:r>
              <a:rPr lang="en-US" sz="1200" dirty="0" smtClean="0"/>
              <a:t>Myra Harwood</a:t>
            </a:r>
            <a:endParaRPr lang="en-US" sz="1200" dirty="0"/>
          </a:p>
        </p:txBody>
      </p:sp>
      <p:cxnSp>
        <p:nvCxnSpPr>
          <p:cNvPr id="18" name="Straight Arrow Connector 17"/>
          <p:cNvCxnSpPr>
            <a:endCxn id="14" idx="3"/>
          </p:cNvCxnSpPr>
          <p:nvPr/>
        </p:nvCxnSpPr>
        <p:spPr>
          <a:xfrm flipH="1" flipV="1">
            <a:off x="1447800" y="1597431"/>
            <a:ext cx="304800" cy="233050"/>
          </a:xfrm>
          <a:prstGeom prst="straightConnector1">
            <a:avLst/>
          </a:prstGeom>
          <a:ln w="38100">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26" idx="5"/>
            <a:endCxn id="36" idx="1"/>
          </p:cNvCxnSpPr>
          <p:nvPr/>
        </p:nvCxnSpPr>
        <p:spPr>
          <a:xfrm>
            <a:off x="1882682" y="1918127"/>
            <a:ext cx="2287566" cy="1449039"/>
          </a:xfrm>
          <a:prstGeom prst="straightConnector1">
            <a:avLst/>
          </a:prstGeom>
          <a:ln w="38100">
            <a:solidFill>
              <a:schemeClr val="accent2">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52400" y="1919242"/>
            <a:ext cx="1295400" cy="276999"/>
          </a:xfrm>
          <a:prstGeom prst="rect">
            <a:avLst/>
          </a:prstGeom>
          <a:solidFill>
            <a:srgbClr val="33CC33"/>
          </a:solidFill>
          <a:ln>
            <a:solidFill>
              <a:schemeClr val="tx1"/>
            </a:solidFill>
          </a:ln>
        </p:spPr>
        <p:txBody>
          <a:bodyPr wrap="square" rtlCol="0">
            <a:spAutoFit/>
          </a:bodyPr>
          <a:lstStyle/>
          <a:p>
            <a:r>
              <a:rPr lang="en-US" sz="1200" dirty="0" smtClean="0"/>
              <a:t>Jonathan Squires</a:t>
            </a:r>
            <a:endParaRPr lang="en-US" sz="1200" dirty="0"/>
          </a:p>
        </p:txBody>
      </p:sp>
      <p:sp>
        <p:nvSpPr>
          <p:cNvPr id="24" name="TextBox 23"/>
          <p:cNvSpPr txBox="1"/>
          <p:nvPr/>
        </p:nvSpPr>
        <p:spPr>
          <a:xfrm>
            <a:off x="152400" y="2390001"/>
            <a:ext cx="1295400" cy="276999"/>
          </a:xfrm>
          <a:prstGeom prst="rect">
            <a:avLst/>
          </a:prstGeom>
          <a:solidFill>
            <a:srgbClr val="33CC33"/>
          </a:solidFill>
          <a:ln>
            <a:solidFill>
              <a:schemeClr val="tx1"/>
            </a:solidFill>
          </a:ln>
        </p:spPr>
        <p:txBody>
          <a:bodyPr wrap="square" rtlCol="0">
            <a:spAutoFit/>
          </a:bodyPr>
          <a:lstStyle/>
          <a:p>
            <a:r>
              <a:rPr lang="en-US" sz="1200" dirty="0" smtClean="0"/>
              <a:t>J. Wilbur Squires</a:t>
            </a:r>
            <a:endParaRPr lang="en-US" sz="1200" dirty="0"/>
          </a:p>
        </p:txBody>
      </p:sp>
      <p:sp>
        <p:nvSpPr>
          <p:cNvPr id="26" name="Oval 25"/>
          <p:cNvSpPr/>
          <p:nvPr/>
        </p:nvSpPr>
        <p:spPr>
          <a:xfrm>
            <a:off x="1752600" y="1788045"/>
            <a:ext cx="152400" cy="15240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752600" y="1981541"/>
            <a:ext cx="152400" cy="15240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740673" y="2176997"/>
            <a:ext cx="152400" cy="15240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p:cNvCxnSpPr/>
          <p:nvPr/>
        </p:nvCxnSpPr>
        <p:spPr>
          <a:xfrm flipH="1">
            <a:off x="1447800" y="2063531"/>
            <a:ext cx="304800" cy="0"/>
          </a:xfrm>
          <a:prstGeom prst="straightConnector1">
            <a:avLst/>
          </a:prstGeom>
          <a:ln w="38100">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24" idx="3"/>
          </p:cNvCxnSpPr>
          <p:nvPr/>
        </p:nvCxnSpPr>
        <p:spPr>
          <a:xfrm flipH="1">
            <a:off x="1447800" y="2308318"/>
            <a:ext cx="314739" cy="220183"/>
          </a:xfrm>
          <a:prstGeom prst="straightConnector1">
            <a:avLst/>
          </a:prstGeom>
          <a:ln w="38100">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4147930" y="3344848"/>
            <a:ext cx="152400" cy="15240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147930" y="3538344"/>
            <a:ext cx="152400" cy="15240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136003" y="3733800"/>
            <a:ext cx="152400" cy="15240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Arrow Connector 40"/>
          <p:cNvCxnSpPr>
            <a:stCxn id="28" idx="5"/>
            <a:endCxn id="37" idx="1"/>
          </p:cNvCxnSpPr>
          <p:nvPr/>
        </p:nvCxnSpPr>
        <p:spPr>
          <a:xfrm>
            <a:off x="1882682" y="2111623"/>
            <a:ext cx="2287566" cy="1449039"/>
          </a:xfrm>
          <a:prstGeom prst="straightConnector1">
            <a:avLst/>
          </a:prstGeom>
          <a:ln w="38100">
            <a:solidFill>
              <a:schemeClr val="accent2">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0" idx="5"/>
            <a:endCxn id="38" idx="1"/>
          </p:cNvCxnSpPr>
          <p:nvPr/>
        </p:nvCxnSpPr>
        <p:spPr>
          <a:xfrm>
            <a:off x="1870755" y="2307079"/>
            <a:ext cx="2287566" cy="1449039"/>
          </a:xfrm>
          <a:prstGeom prst="straightConnector1">
            <a:avLst/>
          </a:prstGeom>
          <a:ln w="38100">
            <a:solidFill>
              <a:schemeClr val="accent2">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657600" y="1412765"/>
            <a:ext cx="1066800" cy="276999"/>
          </a:xfrm>
          <a:prstGeom prst="rect">
            <a:avLst/>
          </a:prstGeom>
          <a:solidFill>
            <a:srgbClr val="00B0F0"/>
          </a:solidFill>
          <a:ln>
            <a:solidFill>
              <a:schemeClr val="tx1"/>
            </a:solidFill>
          </a:ln>
        </p:spPr>
        <p:txBody>
          <a:bodyPr wrap="square" rtlCol="0">
            <a:spAutoFit/>
          </a:bodyPr>
          <a:lstStyle/>
          <a:p>
            <a:pPr algn="ctr"/>
            <a:r>
              <a:rPr lang="en-US" sz="1200" dirty="0" smtClean="0"/>
              <a:t>Feb. 13, 1874 </a:t>
            </a:r>
            <a:endParaRPr lang="en-US" sz="1200" dirty="0"/>
          </a:p>
        </p:txBody>
      </p:sp>
      <p:cxnSp>
        <p:nvCxnSpPr>
          <p:cNvPr id="51" name="Straight Arrow Connector 50"/>
          <p:cNvCxnSpPr>
            <a:endCxn id="49" idx="2"/>
          </p:cNvCxnSpPr>
          <p:nvPr/>
        </p:nvCxnSpPr>
        <p:spPr>
          <a:xfrm flipV="1">
            <a:off x="4191000" y="1689764"/>
            <a:ext cx="0" cy="291777"/>
          </a:xfrm>
          <a:prstGeom prst="straightConnector1">
            <a:avLst/>
          </a:prstGeom>
          <a:ln w="38100">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4114800" y="1993021"/>
            <a:ext cx="152400" cy="15240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3886200" y="5257800"/>
            <a:ext cx="152400" cy="15240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Arrow Connector 56"/>
          <p:cNvCxnSpPr>
            <a:stCxn id="56" idx="0"/>
          </p:cNvCxnSpPr>
          <p:nvPr/>
        </p:nvCxnSpPr>
        <p:spPr>
          <a:xfrm flipV="1">
            <a:off x="3962400" y="3886200"/>
            <a:ext cx="228600" cy="1371600"/>
          </a:xfrm>
          <a:prstGeom prst="straightConnector1">
            <a:avLst/>
          </a:prstGeom>
          <a:ln w="38100">
            <a:solidFill>
              <a:srgbClr val="92D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73" name="Elbow Connector 3072"/>
          <p:cNvCxnSpPr>
            <a:stCxn id="56" idx="2"/>
            <a:endCxn id="37" idx="2"/>
          </p:cNvCxnSpPr>
          <p:nvPr/>
        </p:nvCxnSpPr>
        <p:spPr>
          <a:xfrm rot="10800000" flipH="1">
            <a:off x="3886200" y="3614544"/>
            <a:ext cx="261730" cy="1719456"/>
          </a:xfrm>
          <a:prstGeom prst="bentConnector3">
            <a:avLst>
              <a:gd name="adj1" fmla="val -90381"/>
            </a:avLst>
          </a:prstGeom>
          <a:ln w="28575">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72" idx="1"/>
          </p:cNvCxnSpPr>
          <p:nvPr/>
        </p:nvCxnSpPr>
        <p:spPr>
          <a:xfrm flipH="1" flipV="1">
            <a:off x="4262230" y="2075847"/>
            <a:ext cx="3913488" cy="1430933"/>
          </a:xfrm>
          <a:prstGeom prst="straightConnector1">
            <a:avLst/>
          </a:prstGeom>
          <a:ln w="38100">
            <a:solidFill>
              <a:srgbClr val="92D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2" name="Oval 71"/>
          <p:cNvSpPr/>
          <p:nvPr/>
        </p:nvSpPr>
        <p:spPr>
          <a:xfrm>
            <a:off x="8153400" y="3484462"/>
            <a:ext cx="152400" cy="15240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Elbow Connector 74"/>
          <p:cNvCxnSpPr>
            <a:stCxn id="56" idx="2"/>
          </p:cNvCxnSpPr>
          <p:nvPr/>
        </p:nvCxnSpPr>
        <p:spPr>
          <a:xfrm rot="10800000" flipH="1">
            <a:off x="3886199" y="3421048"/>
            <a:ext cx="249803" cy="1912952"/>
          </a:xfrm>
          <a:prstGeom prst="bentConnector4">
            <a:avLst>
              <a:gd name="adj1" fmla="val -209285"/>
              <a:gd name="adj2" fmla="val 100208"/>
            </a:avLst>
          </a:prstGeom>
          <a:ln w="28575">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Elbow Connector 80"/>
          <p:cNvCxnSpPr>
            <a:stCxn id="38" idx="6"/>
            <a:endCxn id="52" idx="6"/>
          </p:cNvCxnSpPr>
          <p:nvPr/>
        </p:nvCxnSpPr>
        <p:spPr>
          <a:xfrm flipH="1" flipV="1">
            <a:off x="4267200" y="2069221"/>
            <a:ext cx="21203" cy="1740779"/>
          </a:xfrm>
          <a:prstGeom prst="bentConnector3">
            <a:avLst>
              <a:gd name="adj1" fmla="val -2090671"/>
            </a:avLst>
          </a:prstGeom>
          <a:ln w="28575">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7329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par>
                                <p:cTn id="29" presetID="10"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par>
                                <p:cTn id="32" presetID="10" presetClass="entr" presetSubtype="0"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500"/>
                                        <p:tgtEl>
                                          <p:spTgt spid="3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500"/>
                                        <p:tgtEl>
                                          <p:spTgt spid="38"/>
                                        </p:tgtEl>
                                      </p:cBhvr>
                                    </p:animEffect>
                                  </p:childTnLst>
                                </p:cTn>
                              </p:par>
                              <p:par>
                                <p:cTn id="44" presetID="10" presetClass="entr" presetSubtype="0" fill="hold" nodeType="with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fade">
                                      <p:cBhvr>
                                        <p:cTn id="46" dur="500"/>
                                        <p:tgtEl>
                                          <p:spTgt spid="41"/>
                                        </p:tgtEl>
                                      </p:cBhvr>
                                    </p:animEffect>
                                  </p:childTnLst>
                                </p:cTn>
                              </p:par>
                              <p:par>
                                <p:cTn id="47" presetID="10" presetClass="entr" presetSubtype="0" fill="hold" nodeType="with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500"/>
                                        <p:tgtEl>
                                          <p:spTgt spid="4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500"/>
                                        <p:tgtEl>
                                          <p:spTgt spid="49"/>
                                        </p:tgtEl>
                                      </p:cBhvr>
                                    </p:animEffect>
                                  </p:childTnLst>
                                </p:cTn>
                              </p:par>
                              <p:par>
                                <p:cTn id="53" presetID="10" presetClass="entr" presetSubtype="0" fill="hold" nodeType="with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500"/>
                                        <p:tgtEl>
                                          <p:spTgt spid="5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2"/>
                                        </p:tgtEl>
                                        <p:attrNameLst>
                                          <p:attrName>style.visibility</p:attrName>
                                        </p:attrNameLst>
                                      </p:cBhvr>
                                      <p:to>
                                        <p:strVal val="visible"/>
                                      </p:to>
                                    </p:set>
                                    <p:animEffect transition="in" filter="fade">
                                      <p:cBhvr>
                                        <p:cTn id="58" dur="500"/>
                                        <p:tgtEl>
                                          <p:spTgt spid="5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6"/>
                                        </p:tgtEl>
                                        <p:attrNameLst>
                                          <p:attrName>style.visibility</p:attrName>
                                        </p:attrNameLst>
                                      </p:cBhvr>
                                      <p:to>
                                        <p:strVal val="visible"/>
                                      </p:to>
                                    </p:set>
                                    <p:animEffect transition="in" filter="fade">
                                      <p:cBhvr>
                                        <p:cTn id="61" dur="500"/>
                                        <p:tgtEl>
                                          <p:spTgt spid="56"/>
                                        </p:tgtEl>
                                      </p:cBhvr>
                                    </p:animEffect>
                                  </p:childTnLst>
                                </p:cTn>
                              </p:par>
                              <p:par>
                                <p:cTn id="62" presetID="10" presetClass="entr" presetSubtype="0" fill="hold" nodeType="withEffect">
                                  <p:stCondLst>
                                    <p:cond delay="0"/>
                                  </p:stCondLst>
                                  <p:childTnLst>
                                    <p:set>
                                      <p:cBhvr>
                                        <p:cTn id="63" dur="1" fill="hold">
                                          <p:stCondLst>
                                            <p:cond delay="0"/>
                                          </p:stCondLst>
                                        </p:cTn>
                                        <p:tgtEl>
                                          <p:spTgt spid="57"/>
                                        </p:tgtEl>
                                        <p:attrNameLst>
                                          <p:attrName>style.visibility</p:attrName>
                                        </p:attrNameLst>
                                      </p:cBhvr>
                                      <p:to>
                                        <p:strVal val="visible"/>
                                      </p:to>
                                    </p:set>
                                    <p:animEffect transition="in" filter="fade">
                                      <p:cBhvr>
                                        <p:cTn id="64" dur="500"/>
                                        <p:tgtEl>
                                          <p:spTgt spid="57"/>
                                        </p:tgtEl>
                                      </p:cBhvr>
                                    </p:animEffect>
                                  </p:childTnLst>
                                </p:cTn>
                              </p:par>
                              <p:par>
                                <p:cTn id="65" presetID="10" presetClass="entr" presetSubtype="0" fill="hold" nodeType="withEffect">
                                  <p:stCondLst>
                                    <p:cond delay="0"/>
                                  </p:stCondLst>
                                  <p:childTnLst>
                                    <p:set>
                                      <p:cBhvr>
                                        <p:cTn id="66" dur="1" fill="hold">
                                          <p:stCondLst>
                                            <p:cond delay="0"/>
                                          </p:stCondLst>
                                        </p:cTn>
                                        <p:tgtEl>
                                          <p:spTgt spid="3073"/>
                                        </p:tgtEl>
                                        <p:attrNameLst>
                                          <p:attrName>style.visibility</p:attrName>
                                        </p:attrNameLst>
                                      </p:cBhvr>
                                      <p:to>
                                        <p:strVal val="visible"/>
                                      </p:to>
                                    </p:set>
                                    <p:animEffect transition="in" filter="fade">
                                      <p:cBhvr>
                                        <p:cTn id="67" dur="500"/>
                                        <p:tgtEl>
                                          <p:spTgt spid="3073"/>
                                        </p:tgtEl>
                                      </p:cBhvr>
                                    </p:animEffect>
                                  </p:childTnLst>
                                </p:cTn>
                              </p:par>
                              <p:par>
                                <p:cTn id="68" presetID="10" presetClass="entr" presetSubtype="0" fill="hold" nodeType="with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500"/>
                                        <p:tgtEl>
                                          <p:spTgt spid="71"/>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72"/>
                                        </p:tgtEl>
                                        <p:attrNameLst>
                                          <p:attrName>style.visibility</p:attrName>
                                        </p:attrNameLst>
                                      </p:cBhvr>
                                      <p:to>
                                        <p:strVal val="visible"/>
                                      </p:to>
                                    </p:set>
                                    <p:animEffect transition="in" filter="fade">
                                      <p:cBhvr>
                                        <p:cTn id="73" dur="500"/>
                                        <p:tgtEl>
                                          <p:spTgt spid="72"/>
                                        </p:tgtEl>
                                      </p:cBhvr>
                                    </p:animEffect>
                                  </p:childTnLst>
                                </p:cTn>
                              </p:par>
                              <p:par>
                                <p:cTn id="74" presetID="10" presetClass="entr" presetSubtype="0" fill="hold" nodeType="withEffect">
                                  <p:stCondLst>
                                    <p:cond delay="0"/>
                                  </p:stCondLst>
                                  <p:childTnLst>
                                    <p:set>
                                      <p:cBhvr>
                                        <p:cTn id="75" dur="1" fill="hold">
                                          <p:stCondLst>
                                            <p:cond delay="0"/>
                                          </p:stCondLst>
                                        </p:cTn>
                                        <p:tgtEl>
                                          <p:spTgt spid="75"/>
                                        </p:tgtEl>
                                        <p:attrNameLst>
                                          <p:attrName>style.visibility</p:attrName>
                                        </p:attrNameLst>
                                      </p:cBhvr>
                                      <p:to>
                                        <p:strVal val="visible"/>
                                      </p:to>
                                    </p:set>
                                    <p:animEffect transition="in" filter="fade">
                                      <p:cBhvr>
                                        <p:cTn id="76" dur="500"/>
                                        <p:tgtEl>
                                          <p:spTgt spid="75"/>
                                        </p:tgtEl>
                                      </p:cBhvr>
                                    </p:animEffect>
                                  </p:childTnLst>
                                </p:cTn>
                              </p:par>
                              <p:par>
                                <p:cTn id="77" presetID="10" presetClass="entr" presetSubtype="0" fill="hold" nodeType="withEffect">
                                  <p:stCondLst>
                                    <p:cond delay="0"/>
                                  </p:stCondLst>
                                  <p:childTnLst>
                                    <p:set>
                                      <p:cBhvr>
                                        <p:cTn id="78" dur="1" fill="hold">
                                          <p:stCondLst>
                                            <p:cond delay="0"/>
                                          </p:stCondLst>
                                        </p:cTn>
                                        <p:tgtEl>
                                          <p:spTgt spid="81"/>
                                        </p:tgtEl>
                                        <p:attrNameLst>
                                          <p:attrName>style.visibility</p:attrName>
                                        </p:attrNameLst>
                                      </p:cBhvr>
                                      <p:to>
                                        <p:strVal val="visible"/>
                                      </p:to>
                                    </p:set>
                                    <p:animEffect transition="in" filter="fade">
                                      <p:cBhvr>
                                        <p:cTn id="79"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3" grpId="0" animBg="1"/>
      <p:bldP spid="24" grpId="0" animBg="1"/>
      <p:bldP spid="26" grpId="0" animBg="1"/>
      <p:bldP spid="28" grpId="0" animBg="1"/>
      <p:bldP spid="30" grpId="0" animBg="1"/>
      <p:bldP spid="36" grpId="0" animBg="1"/>
      <p:bldP spid="37" grpId="0" animBg="1"/>
      <p:bldP spid="38" grpId="0" animBg="1"/>
      <p:bldP spid="49" grpId="0" animBg="1"/>
      <p:bldP spid="52" grpId="0" animBg="1"/>
      <p:bldP spid="56"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Solution</a:t>
            </a:r>
            <a:endParaRPr lang="en-US" dirty="0"/>
          </a:p>
        </p:txBody>
      </p:sp>
      <p:sp>
        <p:nvSpPr>
          <p:cNvPr id="3" name="Date Placeholder 2"/>
          <p:cNvSpPr>
            <a:spLocks noGrp="1"/>
          </p:cNvSpPr>
          <p:nvPr>
            <p:ph type="dt" sz="half" idx="10"/>
          </p:nvPr>
        </p:nvSpPr>
        <p:spPr/>
        <p:txBody>
          <a:bodyPr/>
          <a:lstStyle/>
          <a:p>
            <a:r>
              <a:rPr lang="en-US" smtClean="0"/>
              <a:t>1/22/2015</a:t>
            </a:r>
            <a:endParaRPr lang="en-US"/>
          </a:p>
        </p:txBody>
      </p:sp>
      <p:sp>
        <p:nvSpPr>
          <p:cNvPr id="4" name="Footer Placeholder 3"/>
          <p:cNvSpPr>
            <a:spLocks noGrp="1"/>
          </p:cNvSpPr>
          <p:nvPr>
            <p:ph type="ftr" sz="quarter" idx="11"/>
          </p:nvPr>
        </p:nvSpPr>
        <p:spPr/>
        <p:txBody>
          <a:bodyPr/>
          <a:lstStyle/>
          <a:p>
            <a:r>
              <a:rPr lang="en-US" smtClean="0"/>
              <a:t>AAAI 2015 - IE with a Cognitive Agent</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8</a:t>
            </a:fld>
            <a:endParaRPr lang="en-US"/>
          </a:p>
        </p:txBody>
      </p:sp>
      <p:sp>
        <p:nvSpPr>
          <p:cNvPr id="6" name="TextBox 5"/>
          <p:cNvSpPr txBox="1"/>
          <p:nvPr/>
        </p:nvSpPr>
        <p:spPr>
          <a:xfrm>
            <a:off x="914400" y="1295400"/>
            <a:ext cx="7391400" cy="1107996"/>
          </a:xfrm>
          <a:prstGeom prst="rect">
            <a:avLst/>
          </a:prstGeom>
          <a:noFill/>
        </p:spPr>
        <p:txBody>
          <a:bodyPr wrap="square" rtlCol="0">
            <a:spAutoFit/>
          </a:bodyPr>
          <a:lstStyle/>
          <a:p>
            <a:r>
              <a:rPr lang="en-US" sz="2400" i="1" dirty="0"/>
              <a:t>Thus, intelligence is the ability to bring to bear all the knowledge that one has in service of one’s goals. </a:t>
            </a:r>
            <a:endParaRPr lang="en-US" sz="2400" dirty="0"/>
          </a:p>
          <a:p>
            <a:pPr algn="r"/>
            <a:r>
              <a:rPr lang="en-US" i="1" dirty="0"/>
              <a:t>Newell (1990), p. 90 </a:t>
            </a:r>
            <a:endParaRPr lang="en-US" dirty="0"/>
          </a:p>
        </p:txBody>
      </p:sp>
      <p:sp>
        <p:nvSpPr>
          <p:cNvPr id="8" name="Rectangle 7"/>
          <p:cNvSpPr/>
          <p:nvPr/>
        </p:nvSpPr>
        <p:spPr>
          <a:xfrm>
            <a:off x="1447800" y="5486400"/>
            <a:ext cx="6248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Page Layout *</a:t>
            </a:r>
            <a:endParaRPr lang="en-US" sz="2400" dirty="0"/>
          </a:p>
        </p:txBody>
      </p:sp>
      <p:sp>
        <p:nvSpPr>
          <p:cNvPr id="9" name="Rectangle 8"/>
          <p:cNvSpPr/>
          <p:nvPr/>
        </p:nvSpPr>
        <p:spPr>
          <a:xfrm>
            <a:off x="1752600" y="5029200"/>
            <a:ext cx="5715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Text Analysis</a:t>
            </a:r>
            <a:endParaRPr lang="en-US" sz="2400" dirty="0"/>
          </a:p>
        </p:txBody>
      </p:sp>
      <p:sp>
        <p:nvSpPr>
          <p:cNvPr id="10" name="Rectangle 9"/>
          <p:cNvSpPr/>
          <p:nvPr/>
        </p:nvSpPr>
        <p:spPr>
          <a:xfrm>
            <a:off x="2057400" y="4572000"/>
            <a:ext cx="5105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Syntax</a:t>
            </a:r>
            <a:endParaRPr lang="en-US" sz="2400" dirty="0"/>
          </a:p>
        </p:txBody>
      </p:sp>
      <p:sp>
        <p:nvSpPr>
          <p:cNvPr id="11" name="Rectangle 10"/>
          <p:cNvSpPr/>
          <p:nvPr/>
        </p:nvSpPr>
        <p:spPr>
          <a:xfrm>
            <a:off x="2362200" y="4114800"/>
            <a:ext cx="4495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Semantics</a:t>
            </a:r>
            <a:endParaRPr lang="en-US" sz="2400" dirty="0"/>
          </a:p>
        </p:txBody>
      </p:sp>
      <p:sp>
        <p:nvSpPr>
          <p:cNvPr id="12" name="Rectangle 11"/>
          <p:cNvSpPr/>
          <p:nvPr/>
        </p:nvSpPr>
        <p:spPr>
          <a:xfrm>
            <a:off x="2667000" y="3657600"/>
            <a:ext cx="3886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Pragmatics</a:t>
            </a:r>
            <a:endParaRPr lang="en-US" sz="2400" dirty="0"/>
          </a:p>
        </p:txBody>
      </p:sp>
      <p:sp>
        <p:nvSpPr>
          <p:cNvPr id="13" name="Rectangle 12"/>
          <p:cNvSpPr/>
          <p:nvPr/>
        </p:nvSpPr>
        <p:spPr>
          <a:xfrm>
            <a:off x="2971800" y="3200400"/>
            <a:ext cx="3276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World Knowledge</a:t>
            </a:r>
            <a:endParaRPr lang="en-US" sz="2400" dirty="0"/>
          </a:p>
        </p:txBody>
      </p:sp>
      <p:sp>
        <p:nvSpPr>
          <p:cNvPr id="14" name="Rectangle 13"/>
          <p:cNvSpPr/>
          <p:nvPr/>
        </p:nvSpPr>
        <p:spPr>
          <a:xfrm>
            <a:off x="3276600" y="2743200"/>
            <a:ext cx="2667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Conceptual Models</a:t>
            </a:r>
            <a:endParaRPr lang="en-US" sz="2400" dirty="0"/>
          </a:p>
        </p:txBody>
      </p:sp>
    </p:spTree>
    <p:extLst>
      <p:ext uri="{BB962C8B-B14F-4D97-AF65-F5344CB8AC3E}">
        <p14:creationId xmlns:p14="http://schemas.microsoft.com/office/powerpoint/2010/main" val="18537608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004" y="219908"/>
            <a:ext cx="8229600" cy="1143000"/>
          </a:xfrm>
        </p:spPr>
        <p:txBody>
          <a:bodyPr/>
          <a:lstStyle/>
          <a:p>
            <a:r>
              <a:rPr lang="en-US" dirty="0" smtClean="0"/>
              <a:t>OntoSoar Architecture</a:t>
            </a:r>
            <a:endParaRPr lang="en-US" dirty="0"/>
          </a:p>
        </p:txBody>
      </p:sp>
      <p:sp>
        <p:nvSpPr>
          <p:cNvPr id="3" name="Date Placeholder 2"/>
          <p:cNvSpPr>
            <a:spLocks noGrp="1"/>
          </p:cNvSpPr>
          <p:nvPr>
            <p:ph type="dt" sz="half" idx="10"/>
          </p:nvPr>
        </p:nvSpPr>
        <p:spPr/>
        <p:txBody>
          <a:bodyPr/>
          <a:lstStyle/>
          <a:p>
            <a:r>
              <a:rPr lang="en-US" smtClean="0"/>
              <a:t>1/22/2015</a:t>
            </a:r>
            <a:endParaRPr lang="en-US"/>
          </a:p>
        </p:txBody>
      </p:sp>
      <p:sp>
        <p:nvSpPr>
          <p:cNvPr id="4" name="Footer Placeholder 3"/>
          <p:cNvSpPr>
            <a:spLocks noGrp="1"/>
          </p:cNvSpPr>
          <p:nvPr>
            <p:ph type="ftr" sz="quarter" idx="11"/>
          </p:nvPr>
        </p:nvSpPr>
        <p:spPr/>
        <p:txBody>
          <a:bodyPr/>
          <a:lstStyle/>
          <a:p>
            <a:r>
              <a:rPr lang="en-US" smtClean="0"/>
              <a:t>AAAI 2015 - IE with a Cognitive Agent</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9</a:t>
            </a:fld>
            <a:endParaRPr lang="en-US"/>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10"/>
          <p:cNvPicPr>
            <a:picLocks noChangeAspect="1"/>
          </p:cNvPicPr>
          <p:nvPr/>
        </p:nvPicPr>
        <p:blipFill>
          <a:blip r:embed="rId3"/>
          <a:stretch>
            <a:fillRect/>
          </a:stretch>
        </p:blipFill>
        <p:spPr>
          <a:xfrm>
            <a:off x="609600" y="1447800"/>
            <a:ext cx="7952710" cy="4343400"/>
          </a:xfrm>
          <a:prstGeom prst="rect">
            <a:avLst/>
          </a:prstGeom>
        </p:spPr>
      </p:pic>
    </p:spTree>
    <p:extLst>
      <p:ext uri="{BB962C8B-B14F-4D97-AF65-F5344CB8AC3E}">
        <p14:creationId xmlns:p14="http://schemas.microsoft.com/office/powerpoint/2010/main" val="42354828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1595</TotalTime>
  <Words>2135</Words>
  <Application>Microsoft Office PowerPoint</Application>
  <PresentationFormat>On-screen Show (4:3)</PresentationFormat>
  <Paragraphs>228</Paragraphs>
  <Slides>18</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Ontology-based Information Extraction with a Cognitive Agent</vt:lpstr>
      <vt:lpstr>The Problem</vt:lpstr>
      <vt:lpstr>Goals and Strategies</vt:lpstr>
      <vt:lpstr>Example 1</vt:lpstr>
      <vt:lpstr>A Simple Ontology</vt:lpstr>
      <vt:lpstr>Example2</vt:lpstr>
      <vt:lpstr>A More Complex Ontology</vt:lpstr>
      <vt:lpstr>The Solution</vt:lpstr>
      <vt:lpstr>OntoSoar Architecture</vt:lpstr>
      <vt:lpstr>Construction Grammar</vt:lpstr>
      <vt:lpstr>Applying Constructions</vt:lpstr>
      <vt:lpstr>… More Constructions</vt:lpstr>
      <vt:lpstr>Building Knowledge</vt:lpstr>
      <vt:lpstr>Knowledge Structures Compared</vt:lpstr>
      <vt:lpstr>Results on Examples</vt:lpstr>
      <vt:lpstr>PowerPoint Presentation</vt:lpstr>
      <vt:lpstr>Results on The Ely Ancestry</vt:lpstr>
      <vt:lpstr>Conclusions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Finding Genealogy Facts with Linguistic Analysis</dc:title>
  <dc:creator>Peter</dc:creator>
  <cp:lastModifiedBy>Peter Lindes</cp:lastModifiedBy>
  <cp:revision>186</cp:revision>
  <cp:lastPrinted>2014-03-19T20:18:32Z</cp:lastPrinted>
  <dcterms:created xsi:type="dcterms:W3CDTF">2006-08-16T00:00:00Z</dcterms:created>
  <dcterms:modified xsi:type="dcterms:W3CDTF">2015-01-28T16:14:06Z</dcterms:modified>
</cp:coreProperties>
</file>